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1"/>
  </p:notesMasterIdLst>
  <p:sldIdLst>
    <p:sldId id="256" r:id="rId3"/>
    <p:sldId id="257" r:id="rId4"/>
    <p:sldId id="274" r:id="rId5"/>
    <p:sldId id="275" r:id="rId6"/>
    <p:sldId id="276" r:id="rId7"/>
    <p:sldId id="416" r:id="rId8"/>
    <p:sldId id="379" r:id="rId9"/>
    <p:sldId id="417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Ciutadella Rounded Regular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Ciutadella Rounded Regular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Ciutadella Rounded Regular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Ciutadella Rounded Regular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Ciutadella Rounded Regular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Ciutadella Rounded Regular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Ciutadella Rounded Regular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Ciutadella Rounded Regular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Ciutadella Rounded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1175"/>
    <a:srgbClr val="E8366B"/>
    <a:srgbClr val="CB1370"/>
    <a:srgbClr val="445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4716"/>
  </p:normalViewPr>
  <p:slideViewPr>
    <p:cSldViewPr snapToGrid="0">
      <p:cViewPr varScale="1">
        <p:scale>
          <a:sx n="51" d="100"/>
          <a:sy n="51" d="100"/>
        </p:scale>
        <p:origin x="36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Ciutadella Rounded Regular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Ciutadella Rounded Regular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Ciutadella Rounded Regular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Ciutadella Rounded Regular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Ciutadella Rounded Regular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Ciutadella Rounded Regular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Ciutadella Rounded Regular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Ciutadella Rounded Regular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Ciutadella Rounded Regula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page de garde">
    <p:bg>
      <p:bgPr>
        <a:gradFill flip="none" rotWithShape="1">
          <a:gsLst>
            <a:gs pos="0">
              <a:srgbClr val="E7376B"/>
            </a:gs>
            <a:gs pos="100000">
              <a:srgbClr val="4A1276"/>
            </a:gs>
          </a:gsLst>
          <a:lin ang="451164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que 23" descr="Graphiqu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167" y="22741"/>
            <a:ext cx="14845666" cy="13365717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 16"/>
          <p:cNvSpPr/>
          <p:nvPr/>
        </p:nvSpPr>
        <p:spPr>
          <a:xfrm>
            <a:off x="0" y="8778240"/>
            <a:ext cx="24384000" cy="49377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5" name="Groupe 6"/>
          <p:cNvGrpSpPr/>
          <p:nvPr/>
        </p:nvGrpSpPr>
        <p:grpSpPr>
          <a:xfrm>
            <a:off x="-1" y="13524075"/>
            <a:ext cx="24373841" cy="191925"/>
            <a:chOff x="0" y="0"/>
            <a:chExt cx="24373839" cy="191924"/>
          </a:xfrm>
        </p:grpSpPr>
        <p:sp>
          <p:nvSpPr>
            <p:cNvPr id="21" name="Rectangle 7"/>
            <p:cNvSpPr/>
            <p:nvPr/>
          </p:nvSpPr>
          <p:spPr>
            <a:xfrm>
              <a:off x="-1" y="-1"/>
              <a:ext cx="6080129" cy="191926"/>
            </a:xfrm>
            <a:prstGeom prst="rect">
              <a:avLst/>
            </a:prstGeom>
            <a:solidFill>
              <a:srgbClr val="D0CECE"/>
            </a:solidFill>
            <a:ln w="25400" cap="flat">
              <a:solidFill>
                <a:srgbClr val="D0CECE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29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" name="Rectangle 8"/>
            <p:cNvSpPr/>
            <p:nvPr/>
          </p:nvSpPr>
          <p:spPr>
            <a:xfrm>
              <a:off x="6097903" y="-1"/>
              <a:ext cx="6080129" cy="191926"/>
            </a:xfrm>
            <a:prstGeom prst="rect">
              <a:avLst/>
            </a:prstGeom>
            <a:solidFill>
              <a:srgbClr val="848181"/>
            </a:solidFill>
            <a:ln w="25400" cap="flat">
              <a:solidFill>
                <a:srgbClr val="84818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29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" name="Rectangle 9"/>
            <p:cNvSpPr/>
            <p:nvPr/>
          </p:nvSpPr>
          <p:spPr>
            <a:xfrm>
              <a:off x="12195806" y="-1"/>
              <a:ext cx="6080129" cy="191926"/>
            </a:xfrm>
            <a:prstGeom prst="rect">
              <a:avLst/>
            </a:prstGeom>
            <a:solidFill>
              <a:srgbClr val="4A1276"/>
            </a:solidFill>
            <a:ln w="25400" cap="flat">
              <a:solidFill>
                <a:srgbClr val="4A1276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29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" name="Rectangle 10"/>
            <p:cNvSpPr/>
            <p:nvPr/>
          </p:nvSpPr>
          <p:spPr>
            <a:xfrm>
              <a:off x="18293711" y="-1"/>
              <a:ext cx="6080129" cy="191926"/>
            </a:xfrm>
            <a:prstGeom prst="rect">
              <a:avLst/>
            </a:prstGeom>
            <a:solidFill>
              <a:srgbClr val="E7376B"/>
            </a:solidFill>
            <a:ln w="25400" cap="flat">
              <a:solidFill>
                <a:srgbClr val="E7376B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29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26" name="Graphique 22" descr="Graphiqu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177" y="1475739"/>
            <a:ext cx="7065647" cy="538226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exte du titre"/>
          <p:cNvSpPr txBox="1">
            <a:spLocks noGrp="1"/>
          </p:cNvSpPr>
          <p:nvPr>
            <p:ph type="title"/>
          </p:nvPr>
        </p:nvSpPr>
        <p:spPr>
          <a:xfrm>
            <a:off x="4291035" y="7263119"/>
            <a:ext cx="15801930" cy="1110001"/>
          </a:xfrm>
          <a:prstGeom prst="rect">
            <a:avLst/>
          </a:prstGeom>
        </p:spPr>
        <p:txBody>
          <a:bodyPr lIns="91437" tIns="91437" rIns="91437" bIns="91437" anchor="ctr"/>
          <a:lstStyle>
            <a:lvl1pPr defTabSz="1371600">
              <a:defRPr sz="5700" spc="0"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8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219200" y="8898187"/>
            <a:ext cx="21945600" cy="4697867"/>
          </a:xfrm>
          <a:prstGeom prst="rect">
            <a:avLst/>
          </a:prstGeom>
        </p:spPr>
        <p:txBody>
          <a:bodyPr lIns="91439" tIns="91439" rIns="91439" bIns="91439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0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>
                <a:latin typeface="Ciutadella Rounded Regular" pitchFamily="2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>
                <a:latin typeface="Ciutadella Rounded Regular" pitchFamily="2" charset="0"/>
              </a:defRPr>
            </a:lvl1pPr>
            <a:lvl2pPr>
              <a:defRPr b="0" i="0">
                <a:latin typeface="Ciutadella Rounded Regular" pitchFamily="2" charset="0"/>
              </a:defRPr>
            </a:lvl2pPr>
            <a:lvl3pPr>
              <a:defRPr b="0" i="0">
                <a:latin typeface="Ciutadella Rounded Regular" pitchFamily="2" charset="0"/>
              </a:defRPr>
            </a:lvl3pPr>
            <a:lvl4pPr>
              <a:defRPr b="0" i="0">
                <a:latin typeface="Ciutadella Rounded Regular" pitchFamily="2" charset="0"/>
              </a:defRPr>
            </a:lvl4pPr>
            <a:lvl5pPr>
              <a:defRPr b="0" i="0">
                <a:latin typeface="Ciutadella Rounded Regular" pitchFamily="2" charset="0"/>
              </a:defRPr>
            </a:lvl5pPr>
          </a:lstStyle>
          <a:p>
            <a:r>
              <a:rPr dirty="0"/>
              <a:t>Sous-</a:t>
            </a:r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38" name="Titre de la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>
                <a:latin typeface="Ciutadella Rounded Regular" pitchFamily="2" charset="0"/>
              </a:defRPr>
            </a:lvl1pPr>
          </a:lstStyle>
          <a:p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96610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7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" name="Titre de la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la présentation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avec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"/>
          <p:cNvSpPr/>
          <p:nvPr/>
        </p:nvSpPr>
        <p:spPr>
          <a:xfrm>
            <a:off x="-1" y="-1"/>
            <a:ext cx="9857342" cy="13716001"/>
          </a:xfrm>
          <a:prstGeom prst="rect">
            <a:avLst/>
          </a:prstGeom>
          <a:gradFill>
            <a:gsLst>
              <a:gs pos="0">
                <a:srgbClr val="4A1276"/>
              </a:gs>
              <a:gs pos="100000">
                <a:srgbClr val="E7376B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6" name="Graphique 39" descr="Graphique 39"/>
          <p:cNvPicPr>
            <a:picLocks noChangeAspect="1"/>
          </p:cNvPicPr>
          <p:nvPr/>
        </p:nvPicPr>
        <p:blipFill>
          <a:blip r:embed="rId2"/>
          <a:srcRect l="43748"/>
          <a:stretch>
            <a:fillRect/>
          </a:stretch>
        </p:blipFill>
        <p:spPr>
          <a:xfrm>
            <a:off x="0" y="3604983"/>
            <a:ext cx="1187045" cy="1899853"/>
          </a:xfrm>
          <a:prstGeom prst="rect">
            <a:avLst/>
          </a:prstGeom>
          <a:ln w="12700">
            <a:miter lim="400000"/>
          </a:ln>
          <a:effectLst>
            <a:outerShdw blurRad="127000" dist="114300" rotWithShape="0">
              <a:srgbClr val="000000">
                <a:alpha val="7000"/>
              </a:srgbClr>
            </a:outerShdw>
          </a:effectLst>
        </p:spPr>
      </p:pic>
      <p:sp>
        <p:nvSpPr>
          <p:cNvPr id="47" name="Rectangle"/>
          <p:cNvSpPr/>
          <p:nvPr/>
        </p:nvSpPr>
        <p:spPr>
          <a:xfrm>
            <a:off x="-17447" y="-15922"/>
            <a:ext cx="24418894" cy="13747844"/>
          </a:xfrm>
          <a:prstGeom prst="rect">
            <a:avLst/>
          </a:prstGeom>
          <a:solidFill>
            <a:srgbClr val="000000">
              <a:alpha val="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044531" y="12528498"/>
            <a:ext cx="329642" cy="4064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49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10477500" cy="8256012"/>
          </a:xfrm>
          <a:prstGeom prst="rect">
            <a:avLst/>
          </a:prstGeom>
        </p:spPr>
        <p:txBody>
          <a:bodyPr/>
          <a:lstStyle>
            <a:lvl1pPr algn="l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</a:defRPr>
            </a:lvl1pPr>
            <a:lvl2pPr algn="l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</a:defRPr>
            </a:lvl2pPr>
            <a:lvl3pPr algn="l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</a:defRPr>
            </a:lvl3pPr>
            <a:lvl4pPr algn="l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</a:defRPr>
            </a:lvl4pPr>
            <a:lvl5pPr algn="l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</a:defRPr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0" name="Paramètre fictif de l’objet"/>
          <p:cNvSpPr txBox="1">
            <a:spLocks noGrp="1"/>
          </p:cNvSpPr>
          <p:nvPr>
            <p:ph idx="3"/>
          </p:nvPr>
        </p:nvSpPr>
        <p:spPr>
          <a:xfrm>
            <a:off x="10705972" y="1270000"/>
            <a:ext cx="12675052" cy="11176000"/>
          </a:xfrm>
          <a:prstGeom prst="rect">
            <a:avLst/>
          </a:prstGeom>
        </p:spPr>
        <p:txBody>
          <a:bodyPr anchor="ctr"/>
          <a:lstStyle/>
          <a:p>
            <a:pPr algn="ctr" defTabSz="2438338">
              <a:defRPr sz="5600">
                <a:solidFill>
                  <a:srgbClr val="5E5E5E"/>
                </a:solidFill>
              </a:defRPr>
            </a:pPr>
            <a:endParaRPr/>
          </a:p>
        </p:txBody>
      </p:sp>
      <p:grpSp>
        <p:nvGrpSpPr>
          <p:cNvPr id="55" name="Groupe 6"/>
          <p:cNvGrpSpPr/>
          <p:nvPr/>
        </p:nvGrpSpPr>
        <p:grpSpPr>
          <a:xfrm>
            <a:off x="-1" y="13524075"/>
            <a:ext cx="24373841" cy="191925"/>
            <a:chOff x="0" y="0"/>
            <a:chExt cx="24373839" cy="191924"/>
          </a:xfrm>
        </p:grpSpPr>
        <p:sp>
          <p:nvSpPr>
            <p:cNvPr id="51" name="Rectangle 7"/>
            <p:cNvSpPr/>
            <p:nvPr/>
          </p:nvSpPr>
          <p:spPr>
            <a:xfrm>
              <a:off x="-1" y="-1"/>
              <a:ext cx="6080129" cy="191926"/>
            </a:xfrm>
            <a:prstGeom prst="rect">
              <a:avLst/>
            </a:prstGeom>
            <a:solidFill>
              <a:srgbClr val="D0CECE"/>
            </a:solidFill>
            <a:ln w="25400" cap="flat">
              <a:solidFill>
                <a:srgbClr val="D0CECE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29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" name="Rectangle 8"/>
            <p:cNvSpPr/>
            <p:nvPr/>
          </p:nvSpPr>
          <p:spPr>
            <a:xfrm>
              <a:off x="6097903" y="-1"/>
              <a:ext cx="6080129" cy="191926"/>
            </a:xfrm>
            <a:prstGeom prst="rect">
              <a:avLst/>
            </a:prstGeom>
            <a:solidFill>
              <a:srgbClr val="848181"/>
            </a:solidFill>
            <a:ln w="25400" cap="flat">
              <a:solidFill>
                <a:srgbClr val="84818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29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" name="Rectangle 9"/>
            <p:cNvSpPr/>
            <p:nvPr/>
          </p:nvSpPr>
          <p:spPr>
            <a:xfrm>
              <a:off x="12195806" y="-1"/>
              <a:ext cx="6080129" cy="191926"/>
            </a:xfrm>
            <a:prstGeom prst="rect">
              <a:avLst/>
            </a:prstGeom>
            <a:solidFill>
              <a:srgbClr val="4A1276"/>
            </a:solidFill>
            <a:ln w="25400" cap="flat">
              <a:solidFill>
                <a:srgbClr val="4A1276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29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" name="Rectangle 10"/>
            <p:cNvSpPr/>
            <p:nvPr/>
          </p:nvSpPr>
          <p:spPr>
            <a:xfrm>
              <a:off x="18293711" y="-1"/>
              <a:ext cx="6080129" cy="191926"/>
            </a:xfrm>
            <a:prstGeom prst="rect">
              <a:avLst/>
            </a:prstGeom>
            <a:solidFill>
              <a:srgbClr val="E7376B"/>
            </a:solidFill>
            <a:ln w="25400" cap="flat">
              <a:solidFill>
                <a:srgbClr val="E7376B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29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56" name="Graphique 29" descr="Graphiqu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12407109"/>
            <a:ext cx="2374900" cy="680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044531" y="12528498"/>
            <a:ext cx="329642" cy="4064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grpSp>
        <p:nvGrpSpPr>
          <p:cNvPr id="68" name="Groupe 6"/>
          <p:cNvGrpSpPr/>
          <p:nvPr/>
        </p:nvGrpSpPr>
        <p:grpSpPr>
          <a:xfrm>
            <a:off x="-1" y="13524075"/>
            <a:ext cx="24373841" cy="191925"/>
            <a:chOff x="0" y="0"/>
            <a:chExt cx="24373839" cy="191924"/>
          </a:xfrm>
        </p:grpSpPr>
        <p:sp>
          <p:nvSpPr>
            <p:cNvPr id="64" name="Rectangle 7"/>
            <p:cNvSpPr/>
            <p:nvPr/>
          </p:nvSpPr>
          <p:spPr>
            <a:xfrm>
              <a:off x="-1" y="-1"/>
              <a:ext cx="6080129" cy="191926"/>
            </a:xfrm>
            <a:prstGeom prst="rect">
              <a:avLst/>
            </a:prstGeom>
            <a:solidFill>
              <a:srgbClr val="D0CECE"/>
            </a:solidFill>
            <a:ln w="25400" cap="flat">
              <a:solidFill>
                <a:srgbClr val="D0CECE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29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" name="Rectangle 8"/>
            <p:cNvSpPr/>
            <p:nvPr/>
          </p:nvSpPr>
          <p:spPr>
            <a:xfrm>
              <a:off x="6097903" y="-1"/>
              <a:ext cx="6080129" cy="191926"/>
            </a:xfrm>
            <a:prstGeom prst="rect">
              <a:avLst/>
            </a:prstGeom>
            <a:solidFill>
              <a:srgbClr val="848181"/>
            </a:solidFill>
            <a:ln w="25400" cap="flat">
              <a:solidFill>
                <a:srgbClr val="84818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29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" name="Rectangle 9"/>
            <p:cNvSpPr/>
            <p:nvPr/>
          </p:nvSpPr>
          <p:spPr>
            <a:xfrm>
              <a:off x="12195806" y="-1"/>
              <a:ext cx="6080129" cy="191926"/>
            </a:xfrm>
            <a:prstGeom prst="rect">
              <a:avLst/>
            </a:prstGeom>
            <a:solidFill>
              <a:srgbClr val="4A1276"/>
            </a:solidFill>
            <a:ln w="25400" cap="flat">
              <a:solidFill>
                <a:srgbClr val="4A1276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29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" name="Rectangle 10"/>
            <p:cNvSpPr/>
            <p:nvPr/>
          </p:nvSpPr>
          <p:spPr>
            <a:xfrm>
              <a:off x="18293711" y="-1"/>
              <a:ext cx="6080129" cy="191926"/>
            </a:xfrm>
            <a:prstGeom prst="rect">
              <a:avLst/>
            </a:prstGeom>
            <a:solidFill>
              <a:srgbClr val="E7376B"/>
            </a:solidFill>
            <a:ln w="25400" cap="flat">
              <a:solidFill>
                <a:srgbClr val="E7376B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821529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69" name="Graphique 29" descr="Graphiqu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2407109"/>
            <a:ext cx="2374900" cy="680981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Rectangle"/>
          <p:cNvSpPr/>
          <p:nvPr/>
        </p:nvSpPr>
        <p:spPr>
          <a:xfrm>
            <a:off x="-17447" y="-15922"/>
            <a:ext cx="24418894" cy="13747844"/>
          </a:xfrm>
          <a:prstGeom prst="rect">
            <a:avLst/>
          </a:prstGeom>
          <a:solidFill>
            <a:srgbClr val="000000">
              <a:alpha val="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gradFill>
          <a:gsLst>
            <a:gs pos="100000">
              <a:schemeClr val="accent1"/>
            </a:gs>
            <a:gs pos="3000">
              <a:schemeClr val="accent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t 18" hidden="1">
            <a:extLst>
              <a:ext uri="{FF2B5EF4-FFF2-40B4-BE49-F238E27FC236}">
                <a16:creationId xmlns:a16="http://schemas.microsoft.com/office/drawing/2014/main" id="{69E00048-87C2-4571-94AF-D9452F8EC9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1834532"/>
              </p:ext>
            </p:extLst>
          </p:nvPr>
        </p:nvGraphicFramePr>
        <p:xfrm>
          <a:off x="3176" y="3176"/>
          <a:ext cx="3176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25" imgH="424" progId="TCLayout.ActiveDocument.1">
                  <p:embed/>
                </p:oleObj>
              </mc:Choice>
              <mc:Fallback>
                <p:oleObj name="Diapositive think-cell" r:id="rId3" imgW="425" imgH="424" progId="TCLayout.ActiveDocument.1">
                  <p:embed/>
                  <p:pic>
                    <p:nvPicPr>
                      <p:cNvPr id="19" name="Objet 18" hidden="1">
                        <a:extLst>
                          <a:ext uri="{FF2B5EF4-FFF2-40B4-BE49-F238E27FC236}">
                            <a16:creationId xmlns:a16="http://schemas.microsoft.com/office/drawing/2014/main" id="{69E00048-87C2-4571-94AF-D9452F8EC9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3176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Graphique 23">
            <a:extLst>
              <a:ext uri="{FF2B5EF4-FFF2-40B4-BE49-F238E27FC236}">
                <a16:creationId xmlns:a16="http://schemas.microsoft.com/office/drawing/2014/main" id="{A5EA0932-CAC9-4247-A325-4064C7B1A4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9168" y="22742"/>
            <a:ext cx="14845664" cy="1336571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454A2CC-4B42-4D47-B80D-ABA7CCCB7A6D}"/>
              </a:ext>
            </a:extLst>
          </p:cNvPr>
          <p:cNvSpPr/>
          <p:nvPr userDrawn="1"/>
        </p:nvSpPr>
        <p:spPr>
          <a:xfrm>
            <a:off x="0" y="8778240"/>
            <a:ext cx="24384000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D3BEDF5-D461-4C70-A2A9-BBF9F5DCB440}"/>
              </a:ext>
            </a:extLst>
          </p:cNvPr>
          <p:cNvGrpSpPr/>
          <p:nvPr userDrawn="1"/>
        </p:nvGrpSpPr>
        <p:grpSpPr>
          <a:xfrm>
            <a:off x="0" y="13524076"/>
            <a:ext cx="24373840" cy="191924"/>
            <a:chOff x="-18822" y="5626249"/>
            <a:chExt cx="12164329" cy="959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56EFEC-A878-4F31-8254-EE4EFFA2BAE6}"/>
                </a:ext>
              </a:extLst>
            </p:cNvPr>
            <p:cNvSpPr/>
            <p:nvPr userDrawn="1"/>
          </p:nvSpPr>
          <p:spPr>
            <a:xfrm>
              <a:off x="-18822" y="5626249"/>
              <a:ext cx="3034429" cy="95962"/>
            </a:xfrm>
            <a:prstGeom prst="rect">
              <a:avLst/>
            </a:prstGeom>
            <a:solidFill>
              <a:srgbClr val="D0CECE"/>
            </a:solidFill>
            <a:ln w="12700" cap="flat">
              <a:solidFill>
                <a:srgbClr val="D0CECE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821530"/>
              <a:endParaRPr lang="en-US" sz="3200">
                <a:solidFill>
                  <a:schemeClr val="tx1"/>
                </a:solidFill>
                <a:latin typeface="Helvetica Neue Medium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19165A-C2E8-4936-BA67-9BF821820F11}"/>
                </a:ext>
              </a:extLst>
            </p:cNvPr>
            <p:cNvSpPr/>
            <p:nvPr userDrawn="1"/>
          </p:nvSpPr>
          <p:spPr>
            <a:xfrm>
              <a:off x="3024478" y="5626249"/>
              <a:ext cx="3034429" cy="95962"/>
            </a:xfrm>
            <a:prstGeom prst="rect">
              <a:avLst/>
            </a:prstGeom>
            <a:solidFill>
              <a:srgbClr val="848181"/>
            </a:solidFill>
            <a:ln w="12700" cap="flat">
              <a:solidFill>
                <a:srgbClr val="848181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821530"/>
              <a:endParaRPr lang="en-US" sz="3200">
                <a:solidFill>
                  <a:schemeClr val="tx1"/>
                </a:solidFill>
                <a:latin typeface="Helvetica Neue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65FF57-DB37-4ED4-810A-2FD736F43D5A}"/>
                </a:ext>
              </a:extLst>
            </p:cNvPr>
            <p:cNvSpPr/>
            <p:nvPr userDrawn="1"/>
          </p:nvSpPr>
          <p:spPr>
            <a:xfrm>
              <a:off x="6067778" y="5626249"/>
              <a:ext cx="3034429" cy="95962"/>
            </a:xfrm>
            <a:prstGeom prst="rect">
              <a:avLst/>
            </a:prstGeom>
            <a:solidFill>
              <a:srgbClr val="4A1276"/>
            </a:solidFill>
            <a:ln w="12700" cap="flat">
              <a:solidFill>
                <a:srgbClr val="4A1276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821530"/>
              <a:endParaRPr lang="en-US" sz="3200">
                <a:solidFill>
                  <a:schemeClr val="tx1"/>
                </a:solidFill>
                <a:latin typeface="Helvetica Neue Medium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356A1A-2754-4A0F-BCE0-C3C49269E601}"/>
                </a:ext>
              </a:extLst>
            </p:cNvPr>
            <p:cNvSpPr/>
            <p:nvPr userDrawn="1"/>
          </p:nvSpPr>
          <p:spPr>
            <a:xfrm>
              <a:off x="9111078" y="5626249"/>
              <a:ext cx="3034429" cy="95962"/>
            </a:xfrm>
            <a:prstGeom prst="rect">
              <a:avLst/>
            </a:prstGeom>
            <a:solidFill>
              <a:srgbClr val="E7376B"/>
            </a:solidFill>
            <a:ln w="12700" cap="flat">
              <a:solidFill>
                <a:srgbClr val="E7376B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821530"/>
              <a:endParaRPr lang="en-US" sz="3200">
                <a:solidFill>
                  <a:schemeClr val="tx1"/>
                </a:solidFill>
                <a:latin typeface="Helvetica Neue Medium"/>
              </a:endParaRPr>
            </a:p>
          </p:txBody>
        </p:sp>
      </p:grpSp>
      <p:pic>
        <p:nvPicPr>
          <p:cNvPr id="23" name="Graphique 22">
            <a:extLst>
              <a:ext uri="{FF2B5EF4-FFF2-40B4-BE49-F238E27FC236}">
                <a16:creationId xmlns:a16="http://schemas.microsoft.com/office/drawing/2014/main" id="{013200F6-0EF7-44C0-A9A4-23A7282CFFD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9179" y="1475740"/>
            <a:ext cx="7065646" cy="538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9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88823-F82D-4B8E-91E8-A991503D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874B40-DD6F-4AB1-82C2-D26C5BB1A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05DC87-1C2D-4E2F-A862-158BE014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6586-432C-4243-927E-6945A4C46B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2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7D6C8-FDA7-4067-A6BD-0F4080D1F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B6F0D7-9B96-4BF7-AD94-180ECEB12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C9FAF5-0850-4AA8-833E-0CFDA19A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6586-432C-4243-927E-6945A4C46B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B0BEAB-CCB4-411C-BB89-054F54FC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4E773F-3B54-4B32-8682-565E6090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6586-432C-4243-927E-6945A4C46B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0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AAF4B9-77E4-4429-AA5B-AA6DDE7B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6586-432C-4243-927E-6945A4C46B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7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8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7447" y="-15922"/>
            <a:ext cx="24418894" cy="13747844"/>
          </a:xfrm>
          <a:prstGeom prst="rect">
            <a:avLst/>
          </a:prstGeom>
          <a:solidFill>
            <a:srgbClr val="000000">
              <a:alpha val="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Graphique 76" descr="Graphique 76"/>
          <p:cNvPicPr>
            <a:picLocks noChangeAspect="1"/>
          </p:cNvPicPr>
          <p:nvPr/>
        </p:nvPicPr>
        <p:blipFill>
          <a:blip r:embed="rId6"/>
          <a:srcRect t="87639"/>
          <a:stretch>
            <a:fillRect/>
          </a:stretch>
        </p:blipFill>
        <p:spPr>
          <a:xfrm>
            <a:off x="-3192756" y="0"/>
            <a:ext cx="30769568" cy="3424141"/>
          </a:xfrm>
          <a:prstGeom prst="rect">
            <a:avLst/>
          </a:prstGeom>
          <a:ln w="12700">
            <a:miter lim="400000"/>
          </a:ln>
          <a:effectLst>
            <a:outerShdw blurRad="203200" dist="114300" dir="5400000" rotWithShape="0">
              <a:srgbClr val="000000">
                <a:alpha val="3000"/>
              </a:srgbClr>
            </a:outerShdw>
          </a:effectLst>
        </p:spPr>
      </p:pic>
      <p:grpSp>
        <p:nvGrpSpPr>
          <p:cNvPr id="8" name="Groupe 16"/>
          <p:cNvGrpSpPr/>
          <p:nvPr/>
        </p:nvGrpSpPr>
        <p:grpSpPr>
          <a:xfrm>
            <a:off x="5034" y="13547836"/>
            <a:ext cx="24373932" cy="191926"/>
            <a:chOff x="0" y="0"/>
            <a:chExt cx="24373930" cy="191924"/>
          </a:xfrm>
        </p:grpSpPr>
        <p:sp>
          <p:nvSpPr>
            <p:cNvPr id="4" name="Rectangle 12"/>
            <p:cNvSpPr/>
            <p:nvPr/>
          </p:nvSpPr>
          <p:spPr>
            <a:xfrm>
              <a:off x="-1" y="-1"/>
              <a:ext cx="6080152" cy="191926"/>
            </a:xfrm>
            <a:prstGeom prst="rect">
              <a:avLst/>
            </a:prstGeom>
            <a:solidFill>
              <a:srgbClr val="D0CECE"/>
            </a:solidFill>
            <a:ln w="12700" cap="flat">
              <a:solidFill>
                <a:srgbClr val="D0CEC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" name="Rectangle 13"/>
            <p:cNvSpPr/>
            <p:nvPr/>
          </p:nvSpPr>
          <p:spPr>
            <a:xfrm>
              <a:off x="6097926" y="-1"/>
              <a:ext cx="6080152" cy="191926"/>
            </a:xfrm>
            <a:prstGeom prst="rect">
              <a:avLst/>
            </a:prstGeom>
            <a:solidFill>
              <a:srgbClr val="848181"/>
            </a:solidFill>
            <a:ln w="12700" cap="flat">
              <a:solidFill>
                <a:srgbClr val="84818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" name="Rectangle 14"/>
            <p:cNvSpPr/>
            <p:nvPr/>
          </p:nvSpPr>
          <p:spPr>
            <a:xfrm>
              <a:off x="12195852" y="-1"/>
              <a:ext cx="6080152" cy="191926"/>
            </a:xfrm>
            <a:prstGeom prst="rect">
              <a:avLst/>
            </a:prstGeom>
            <a:solidFill>
              <a:srgbClr val="4A1276"/>
            </a:solidFill>
            <a:ln w="12700" cap="flat">
              <a:solidFill>
                <a:srgbClr val="4A12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" name="Rectangle 15"/>
            <p:cNvSpPr/>
            <p:nvPr/>
          </p:nvSpPr>
          <p:spPr>
            <a:xfrm>
              <a:off x="18293779" y="-1"/>
              <a:ext cx="6080152" cy="191926"/>
            </a:xfrm>
            <a:prstGeom prst="rect">
              <a:avLst/>
            </a:prstGeom>
            <a:solidFill>
              <a:srgbClr val="E7376B"/>
            </a:solidFill>
            <a:ln w="12700" cap="flat">
              <a:solidFill>
                <a:srgbClr val="E7376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9" name="Graphique 11" descr="Graphiqu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180" y="12441472"/>
            <a:ext cx="2379060" cy="68217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024945" y="12528557"/>
            <a:ext cx="389459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23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1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3867320"/>
            <a:ext cx="21971001" cy="833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3961915" y="362737"/>
            <a:ext cx="16302368" cy="1890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la présentation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800" baseline="0">
          <a:solidFill>
            <a:srgbClr val="44546A"/>
          </a:solidFill>
          <a:uFillTx/>
          <a:latin typeface="+mn-lt"/>
          <a:ea typeface="+mn-ea"/>
          <a:cs typeface="+mn-cs"/>
          <a:sym typeface="Ciutadella Rounded Regular"/>
        </a:defRPr>
      </a:lvl1pPr>
      <a:lvl2pPr marL="0" marR="0" indent="45720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800" baseline="0">
          <a:solidFill>
            <a:srgbClr val="44546A"/>
          </a:solidFill>
          <a:uFillTx/>
          <a:latin typeface="+mn-lt"/>
          <a:ea typeface="+mn-ea"/>
          <a:cs typeface="+mn-cs"/>
          <a:sym typeface="Ciutadella Rounded Regular"/>
        </a:defRPr>
      </a:lvl2pPr>
      <a:lvl3pPr marL="0" marR="0" indent="91440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800" baseline="0">
          <a:solidFill>
            <a:srgbClr val="44546A"/>
          </a:solidFill>
          <a:uFillTx/>
          <a:latin typeface="+mn-lt"/>
          <a:ea typeface="+mn-ea"/>
          <a:cs typeface="+mn-cs"/>
          <a:sym typeface="Ciutadella Rounded Regular"/>
        </a:defRPr>
      </a:lvl3pPr>
      <a:lvl4pPr marL="0" marR="0" indent="137160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800" baseline="0">
          <a:solidFill>
            <a:srgbClr val="44546A"/>
          </a:solidFill>
          <a:uFillTx/>
          <a:latin typeface="+mn-lt"/>
          <a:ea typeface="+mn-ea"/>
          <a:cs typeface="+mn-cs"/>
          <a:sym typeface="Ciutadella Rounded Regular"/>
        </a:defRPr>
      </a:lvl4pPr>
      <a:lvl5pPr marL="0" marR="0" indent="182880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800" baseline="0">
          <a:solidFill>
            <a:srgbClr val="44546A"/>
          </a:solidFill>
          <a:uFillTx/>
          <a:latin typeface="+mn-lt"/>
          <a:ea typeface="+mn-ea"/>
          <a:cs typeface="+mn-cs"/>
          <a:sym typeface="Ciutadella Rounded Regular"/>
        </a:defRPr>
      </a:lvl5pPr>
      <a:lvl6pPr marL="0" marR="0" indent="228600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800" baseline="0">
          <a:solidFill>
            <a:srgbClr val="44546A"/>
          </a:solidFill>
          <a:uFillTx/>
          <a:latin typeface="+mn-lt"/>
          <a:ea typeface="+mn-ea"/>
          <a:cs typeface="+mn-cs"/>
          <a:sym typeface="Ciutadella Rounded Regular"/>
        </a:defRPr>
      </a:lvl6pPr>
      <a:lvl7pPr marL="0" marR="0" indent="274320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800" baseline="0">
          <a:solidFill>
            <a:srgbClr val="44546A"/>
          </a:solidFill>
          <a:uFillTx/>
          <a:latin typeface="+mn-lt"/>
          <a:ea typeface="+mn-ea"/>
          <a:cs typeface="+mn-cs"/>
          <a:sym typeface="Ciutadella Rounded Regular"/>
        </a:defRPr>
      </a:lvl7pPr>
      <a:lvl8pPr marL="0" marR="0" indent="320040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800" baseline="0">
          <a:solidFill>
            <a:srgbClr val="44546A"/>
          </a:solidFill>
          <a:uFillTx/>
          <a:latin typeface="+mn-lt"/>
          <a:ea typeface="+mn-ea"/>
          <a:cs typeface="+mn-cs"/>
          <a:sym typeface="Ciutadella Rounded Regular"/>
        </a:defRPr>
      </a:lvl8pPr>
      <a:lvl9pPr marL="0" marR="0" indent="365760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800" baseline="0">
          <a:solidFill>
            <a:srgbClr val="44546A"/>
          </a:solidFill>
          <a:uFillTx/>
          <a:latin typeface="+mn-lt"/>
          <a:ea typeface="+mn-ea"/>
          <a:cs typeface="+mn-cs"/>
          <a:sym typeface="Ciutadella Rounded Regular"/>
        </a:defRPr>
      </a:lvl9pPr>
    </p:titleStyle>
    <p:bodyStyle>
      <a:lvl1pPr marL="0" marR="0" indent="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gradFill flip="none" rotWithShape="1">
            <a:gsLst>
              <a:gs pos="0">
                <a:srgbClr val="510C7B"/>
              </a:gs>
              <a:gs pos="100000">
                <a:srgbClr val="CC446D"/>
              </a:gs>
            </a:gsLst>
            <a:lin ang="721190" scaled="0"/>
          </a:gradFill>
          <a:uFillTx/>
          <a:latin typeface="+mn-lt"/>
          <a:ea typeface="+mn-ea"/>
          <a:cs typeface="+mn-cs"/>
          <a:sym typeface="Ciutadella Rounded Regular"/>
        </a:defRPr>
      </a:lvl1pPr>
      <a:lvl2pPr marL="0" marR="0" indent="457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gradFill flip="none" rotWithShape="1">
            <a:gsLst>
              <a:gs pos="0">
                <a:srgbClr val="510C7B"/>
              </a:gs>
              <a:gs pos="100000">
                <a:srgbClr val="CC446D"/>
              </a:gs>
            </a:gsLst>
            <a:lin ang="721190" scaled="0"/>
          </a:gradFill>
          <a:uFillTx/>
          <a:latin typeface="+mn-lt"/>
          <a:ea typeface="+mn-ea"/>
          <a:cs typeface="+mn-cs"/>
          <a:sym typeface="Ciutadella Rounded Regular"/>
        </a:defRPr>
      </a:lvl2pPr>
      <a:lvl3pPr marL="0" marR="0" indent="9144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gradFill flip="none" rotWithShape="1">
            <a:gsLst>
              <a:gs pos="0">
                <a:srgbClr val="510C7B"/>
              </a:gs>
              <a:gs pos="100000">
                <a:srgbClr val="CC446D"/>
              </a:gs>
            </a:gsLst>
            <a:lin ang="721190" scaled="0"/>
          </a:gradFill>
          <a:uFillTx/>
          <a:latin typeface="+mn-lt"/>
          <a:ea typeface="+mn-ea"/>
          <a:cs typeface="+mn-cs"/>
          <a:sym typeface="Ciutadella Rounded Regular"/>
        </a:defRPr>
      </a:lvl3pPr>
      <a:lvl4pPr marL="0" marR="0" indent="1371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gradFill flip="none" rotWithShape="1">
            <a:gsLst>
              <a:gs pos="0">
                <a:srgbClr val="510C7B"/>
              </a:gs>
              <a:gs pos="100000">
                <a:srgbClr val="CC446D"/>
              </a:gs>
            </a:gsLst>
            <a:lin ang="721190" scaled="0"/>
          </a:gradFill>
          <a:uFillTx/>
          <a:latin typeface="+mn-lt"/>
          <a:ea typeface="+mn-ea"/>
          <a:cs typeface="+mn-cs"/>
          <a:sym typeface="Ciutadella Rounded Regular"/>
        </a:defRPr>
      </a:lvl4pPr>
      <a:lvl5pPr marL="0" marR="0" indent="18288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gradFill flip="none" rotWithShape="1">
            <a:gsLst>
              <a:gs pos="0">
                <a:srgbClr val="510C7B"/>
              </a:gs>
              <a:gs pos="100000">
                <a:srgbClr val="CC446D"/>
              </a:gs>
            </a:gsLst>
            <a:lin ang="721190" scaled="0"/>
          </a:gradFill>
          <a:uFillTx/>
          <a:latin typeface="+mn-lt"/>
          <a:ea typeface="+mn-ea"/>
          <a:cs typeface="+mn-cs"/>
          <a:sym typeface="Ciutadella Rounded Regular"/>
        </a:defRPr>
      </a:lvl5pPr>
      <a:lvl6pPr marL="0" marR="0" indent="22860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gradFill flip="none" rotWithShape="1">
            <a:gsLst>
              <a:gs pos="0">
                <a:srgbClr val="510C7B"/>
              </a:gs>
              <a:gs pos="100000">
                <a:srgbClr val="CC446D"/>
              </a:gs>
            </a:gsLst>
            <a:lin ang="721190" scaled="0"/>
          </a:gradFill>
          <a:uFillTx/>
          <a:latin typeface="+mn-lt"/>
          <a:ea typeface="+mn-ea"/>
          <a:cs typeface="+mn-cs"/>
          <a:sym typeface="Ciutadella Rounded Regular"/>
        </a:defRPr>
      </a:lvl6pPr>
      <a:lvl7pPr marL="0" marR="0" indent="2743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gradFill flip="none" rotWithShape="1">
            <a:gsLst>
              <a:gs pos="0">
                <a:srgbClr val="510C7B"/>
              </a:gs>
              <a:gs pos="100000">
                <a:srgbClr val="CC446D"/>
              </a:gs>
            </a:gsLst>
            <a:lin ang="721190" scaled="0"/>
          </a:gradFill>
          <a:uFillTx/>
          <a:latin typeface="+mn-lt"/>
          <a:ea typeface="+mn-ea"/>
          <a:cs typeface="+mn-cs"/>
          <a:sym typeface="Ciutadella Rounded Regular"/>
        </a:defRPr>
      </a:lvl7pPr>
      <a:lvl8pPr marL="0" marR="0" indent="32004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gradFill flip="none" rotWithShape="1">
            <a:gsLst>
              <a:gs pos="0">
                <a:srgbClr val="510C7B"/>
              </a:gs>
              <a:gs pos="100000">
                <a:srgbClr val="CC446D"/>
              </a:gs>
            </a:gsLst>
            <a:lin ang="721190" scaled="0"/>
          </a:gradFill>
          <a:uFillTx/>
          <a:latin typeface="+mn-lt"/>
          <a:ea typeface="+mn-ea"/>
          <a:cs typeface="+mn-cs"/>
          <a:sym typeface="Ciutadella Rounded Regular"/>
        </a:defRPr>
      </a:lvl8pPr>
      <a:lvl9pPr marL="0" marR="0" indent="3657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gradFill flip="none" rotWithShape="1">
            <a:gsLst>
              <a:gs pos="0">
                <a:srgbClr val="510C7B"/>
              </a:gs>
              <a:gs pos="100000">
                <a:srgbClr val="CC446D"/>
              </a:gs>
            </a:gsLst>
            <a:lin ang="721190" scaled="0"/>
          </a:gradFill>
          <a:uFillTx/>
          <a:latin typeface="+mn-lt"/>
          <a:ea typeface="+mn-ea"/>
          <a:cs typeface="+mn-cs"/>
          <a:sym typeface="Ciutadella Rounded Regula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iutadella Rounded Regular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iutadella Rounded Regular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iutadella Rounded Regular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iutadella Rounded Regular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iutadella Rounded Regular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iutadella Rounded Regular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iutadella Rounded Regular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iutadella Rounded Regular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iutadella Rounded Regular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t 18" hidden="1">
            <a:extLst>
              <a:ext uri="{FF2B5EF4-FFF2-40B4-BE49-F238E27FC236}">
                <a16:creationId xmlns:a16="http://schemas.microsoft.com/office/drawing/2014/main" id="{EB790414-8EB8-4D77-B28A-CADD826E21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468245782"/>
              </p:ext>
            </p:extLst>
          </p:nvPr>
        </p:nvGraphicFramePr>
        <p:xfrm>
          <a:off x="3176" y="3176"/>
          <a:ext cx="3176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9" imgW="425" imgH="424" progId="TCLayout.ActiveDocument.1">
                  <p:embed/>
                </p:oleObj>
              </mc:Choice>
              <mc:Fallback>
                <p:oleObj name="Diapositive think-cell" r:id="rId9" imgW="425" imgH="424" progId="TCLayout.ActiveDocument.1">
                  <p:embed/>
                  <p:pic>
                    <p:nvPicPr>
                      <p:cNvPr id="19" name="Objet 18" hidden="1">
                        <a:extLst>
                          <a:ext uri="{FF2B5EF4-FFF2-40B4-BE49-F238E27FC236}">
                            <a16:creationId xmlns:a16="http://schemas.microsoft.com/office/drawing/2014/main" id="{EB790414-8EB8-4D77-B28A-CADD826E21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3176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6CF5EE7-C27B-4A5B-92DD-5B3023EE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30251"/>
            <a:ext cx="23073360" cy="2651126"/>
          </a:xfrm>
          <a:prstGeom prst="rect">
            <a:avLst/>
          </a:prstGeom>
          <a:ln w="12700">
            <a:miter lim="400000"/>
          </a:ln>
        </p:spPr>
        <p:txBody>
          <a:bodyPr vert="horz" lIns="45719" tIns="45719" rIns="45719" bIns="45719" anchor="t" anchorCtr="0">
            <a:normAutofit/>
          </a:bodyPr>
          <a:lstStyle/>
          <a:p>
            <a:pPr marL="0" marR="0" lvl="0" indent="0" defTabSz="1371600"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784037-4138-4CA6-AB54-FC130304D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3651250"/>
            <a:ext cx="2307336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2DAE96-AC83-4400-BC8A-77FA7A328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27728" y="12511481"/>
            <a:ext cx="97715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E6586-432C-4243-927E-6945A4C46BFD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DE513DC-B8D1-4B3E-8FDD-80D021FB68C9}"/>
              </a:ext>
            </a:extLst>
          </p:cNvPr>
          <p:cNvGrpSpPr/>
          <p:nvPr userDrawn="1"/>
        </p:nvGrpSpPr>
        <p:grpSpPr>
          <a:xfrm>
            <a:off x="0" y="13524076"/>
            <a:ext cx="24373840" cy="191924"/>
            <a:chOff x="-18822" y="5626249"/>
            <a:chExt cx="12164329" cy="959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47F7A3-3F33-43CE-9A06-77FD87F6EF40}"/>
                </a:ext>
              </a:extLst>
            </p:cNvPr>
            <p:cNvSpPr/>
            <p:nvPr userDrawn="1"/>
          </p:nvSpPr>
          <p:spPr>
            <a:xfrm>
              <a:off x="-18822" y="5626249"/>
              <a:ext cx="3034429" cy="95962"/>
            </a:xfrm>
            <a:prstGeom prst="rect">
              <a:avLst/>
            </a:prstGeom>
            <a:solidFill>
              <a:srgbClr val="D0CECE"/>
            </a:solidFill>
            <a:ln w="12700" cap="flat">
              <a:solidFill>
                <a:srgbClr val="D0CECE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821530"/>
              <a:endParaRPr lang="en-US" sz="3200">
                <a:solidFill>
                  <a:schemeClr val="tx1"/>
                </a:solidFill>
                <a:latin typeface="Helvetica Neue Medium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F4C0EA-A9EA-4B92-AE44-7673849AD4C6}"/>
                </a:ext>
              </a:extLst>
            </p:cNvPr>
            <p:cNvSpPr/>
            <p:nvPr userDrawn="1"/>
          </p:nvSpPr>
          <p:spPr>
            <a:xfrm>
              <a:off x="3024478" y="5626249"/>
              <a:ext cx="3034429" cy="95962"/>
            </a:xfrm>
            <a:prstGeom prst="rect">
              <a:avLst/>
            </a:prstGeom>
            <a:solidFill>
              <a:srgbClr val="848181"/>
            </a:solidFill>
            <a:ln w="12700" cap="flat">
              <a:solidFill>
                <a:srgbClr val="848181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821530"/>
              <a:endParaRPr lang="en-US" sz="3200">
                <a:solidFill>
                  <a:schemeClr val="tx1"/>
                </a:solidFill>
                <a:latin typeface="Helvetica Neue Medium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C6EA8B-5798-4B7B-9F4F-56D66F8DF37F}"/>
                </a:ext>
              </a:extLst>
            </p:cNvPr>
            <p:cNvSpPr/>
            <p:nvPr userDrawn="1"/>
          </p:nvSpPr>
          <p:spPr>
            <a:xfrm>
              <a:off x="6067778" y="5626249"/>
              <a:ext cx="3034429" cy="95962"/>
            </a:xfrm>
            <a:prstGeom prst="rect">
              <a:avLst/>
            </a:prstGeom>
            <a:solidFill>
              <a:srgbClr val="4A1276"/>
            </a:solidFill>
            <a:ln w="12700" cap="flat">
              <a:solidFill>
                <a:srgbClr val="4A1276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821530"/>
              <a:endParaRPr lang="en-US" sz="3200">
                <a:solidFill>
                  <a:schemeClr val="tx1"/>
                </a:solidFill>
                <a:latin typeface="Helvetica Neue Medium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F076169-E83B-4913-B91C-B7516D4763ED}"/>
                </a:ext>
              </a:extLst>
            </p:cNvPr>
            <p:cNvSpPr/>
            <p:nvPr userDrawn="1"/>
          </p:nvSpPr>
          <p:spPr>
            <a:xfrm>
              <a:off x="9111078" y="5626249"/>
              <a:ext cx="3034429" cy="95962"/>
            </a:xfrm>
            <a:prstGeom prst="rect">
              <a:avLst/>
            </a:prstGeom>
            <a:solidFill>
              <a:srgbClr val="E7376B"/>
            </a:solidFill>
            <a:ln w="12700" cap="flat">
              <a:solidFill>
                <a:srgbClr val="E7376B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821530"/>
              <a:endParaRPr lang="en-US" sz="3200">
                <a:solidFill>
                  <a:schemeClr val="tx1"/>
                </a:solidFill>
                <a:latin typeface="Helvetica Neue Medium"/>
              </a:endParaRPr>
            </a:p>
          </p:txBody>
        </p:sp>
      </p:grpSp>
      <p:pic>
        <p:nvPicPr>
          <p:cNvPr id="12" name="Graphique 11">
            <a:extLst>
              <a:ext uri="{FF2B5EF4-FFF2-40B4-BE49-F238E27FC236}">
                <a16:creationId xmlns:a16="http://schemas.microsoft.com/office/drawing/2014/main" id="{11A8B2E5-8B7B-47A7-8642-A5584316A92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2000" y="12498623"/>
            <a:ext cx="2804160" cy="80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6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lang="en-US" sz="7200" b="0" i="0" u="none" strike="noStrike" kern="1200" cap="none" spc="0" baseline="0">
          <a:solidFill>
            <a:srgbClr val="44546A"/>
          </a:solidFill>
          <a:uFillTx/>
          <a:latin typeface="Ciutadella W04 Medium"/>
          <a:ea typeface="+mj-ea"/>
          <a:cs typeface="+mj-cs"/>
          <a:sym typeface="Ciutadella Rounded Medium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7.e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4" Type="http://schemas.openxmlformats.org/officeDocument/2006/relationships/image" Target="../media/image28.sv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LE NUMÉRIQUE AU SERVICE DE LA SANTÉ POUR TOUS, PARTOUT"/>
          <p:cNvSpPr txBox="1">
            <a:spLocks noGrp="1"/>
          </p:cNvSpPr>
          <p:nvPr>
            <p:ph type="title"/>
          </p:nvPr>
        </p:nvSpPr>
        <p:spPr>
          <a:xfrm>
            <a:off x="3647456" y="7263119"/>
            <a:ext cx="17089088" cy="1110001"/>
          </a:xfrm>
          <a:prstGeom prst="rect">
            <a:avLst/>
          </a:prstGeom>
        </p:spPr>
        <p:txBody>
          <a:bodyPr/>
          <a:lstStyle>
            <a:lvl1pPr>
              <a:defRPr sz="4900"/>
            </a:lvl1pPr>
          </a:lstStyle>
          <a:p>
            <a:r>
              <a:t>LE NUMÉRIQUE AU SERVICE DE LA SANTÉ POUR TOUS, PARTOUT</a:t>
            </a:r>
          </a:p>
        </p:txBody>
      </p:sp>
      <p:sp>
        <p:nvSpPr>
          <p:cNvPr id="80" name="PREVEN’IR  Parcours Rénal En Ville Avec Expertise du Néphrologue pour les patients  Insuffisants Rénaux"/>
          <p:cNvSpPr txBox="1">
            <a:spLocks noGrp="1"/>
          </p:cNvSpPr>
          <p:nvPr>
            <p:ph type="body" sz="half" idx="1"/>
          </p:nvPr>
        </p:nvSpPr>
        <p:spPr>
          <a:xfrm>
            <a:off x="761424" y="9395097"/>
            <a:ext cx="22861152" cy="11100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734694">
              <a:defRPr sz="4806"/>
            </a:pPr>
            <a:r>
              <a:rPr lang="fr-FR" sz="6000" dirty="0">
                <a:latin typeface="+mj-lt"/>
              </a:rPr>
              <a:t>La télésurveillance en néphrologie – Syndicat des Néphrologues Libéraux</a:t>
            </a:r>
            <a:endParaRPr sz="6000" dirty="0"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"/>
          <p:cNvSpPr/>
          <p:nvPr/>
        </p:nvSpPr>
        <p:spPr>
          <a:xfrm>
            <a:off x="-17447" y="-15922"/>
            <a:ext cx="24418894" cy="13747844"/>
          </a:xfrm>
          <a:prstGeom prst="rect">
            <a:avLst/>
          </a:prstGeom>
          <a:solidFill>
            <a:srgbClr val="000000">
              <a:alpha val="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3" name="Graphique 76" descr="Graphique 76"/>
          <p:cNvPicPr>
            <a:picLocks noChangeAspect="1"/>
          </p:cNvPicPr>
          <p:nvPr/>
        </p:nvPicPr>
        <p:blipFill>
          <a:blip r:embed="rId2"/>
          <a:srcRect t="87639"/>
          <a:stretch>
            <a:fillRect/>
          </a:stretch>
        </p:blipFill>
        <p:spPr>
          <a:xfrm>
            <a:off x="-3192756" y="0"/>
            <a:ext cx="30769568" cy="3424141"/>
          </a:xfrm>
          <a:prstGeom prst="rect">
            <a:avLst/>
          </a:prstGeom>
          <a:ln w="12700">
            <a:miter lim="400000"/>
          </a:ln>
          <a:effectLst>
            <a:outerShdw blurRad="203200" dist="114300" dir="5400000" rotWithShape="0">
              <a:srgbClr val="000000">
                <a:alpha val="3000"/>
              </a:srgbClr>
            </a:outerShdw>
          </a:effectLst>
        </p:spPr>
      </p:pic>
      <p:grpSp>
        <p:nvGrpSpPr>
          <p:cNvPr id="88" name="Groupe 16"/>
          <p:cNvGrpSpPr/>
          <p:nvPr/>
        </p:nvGrpSpPr>
        <p:grpSpPr>
          <a:xfrm>
            <a:off x="5034" y="13547836"/>
            <a:ext cx="24373932" cy="191926"/>
            <a:chOff x="0" y="0"/>
            <a:chExt cx="24373930" cy="191924"/>
          </a:xfrm>
        </p:grpSpPr>
        <p:sp>
          <p:nvSpPr>
            <p:cNvPr id="84" name="Rectangle 12"/>
            <p:cNvSpPr/>
            <p:nvPr/>
          </p:nvSpPr>
          <p:spPr>
            <a:xfrm>
              <a:off x="-1" y="-1"/>
              <a:ext cx="6080152" cy="191926"/>
            </a:xfrm>
            <a:prstGeom prst="rect">
              <a:avLst/>
            </a:prstGeom>
            <a:solidFill>
              <a:srgbClr val="D0CECE"/>
            </a:solidFill>
            <a:ln w="12700" cap="flat">
              <a:solidFill>
                <a:srgbClr val="D0CEC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5" name="Rectangle 13"/>
            <p:cNvSpPr/>
            <p:nvPr/>
          </p:nvSpPr>
          <p:spPr>
            <a:xfrm>
              <a:off x="6097926" y="-1"/>
              <a:ext cx="6080152" cy="191926"/>
            </a:xfrm>
            <a:prstGeom prst="rect">
              <a:avLst/>
            </a:prstGeom>
            <a:solidFill>
              <a:srgbClr val="848181"/>
            </a:solidFill>
            <a:ln w="12700" cap="flat">
              <a:solidFill>
                <a:srgbClr val="84818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" name="Rectangle 14"/>
            <p:cNvSpPr/>
            <p:nvPr/>
          </p:nvSpPr>
          <p:spPr>
            <a:xfrm>
              <a:off x="12195852" y="-1"/>
              <a:ext cx="6080152" cy="191926"/>
            </a:xfrm>
            <a:prstGeom prst="rect">
              <a:avLst/>
            </a:prstGeom>
            <a:solidFill>
              <a:srgbClr val="4A1276"/>
            </a:solidFill>
            <a:ln w="12700" cap="flat">
              <a:solidFill>
                <a:srgbClr val="4A12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" name="Rectangle 15"/>
            <p:cNvSpPr/>
            <p:nvPr/>
          </p:nvSpPr>
          <p:spPr>
            <a:xfrm>
              <a:off x="18293779" y="-1"/>
              <a:ext cx="6080152" cy="191926"/>
            </a:xfrm>
            <a:prstGeom prst="rect">
              <a:avLst/>
            </a:prstGeom>
            <a:solidFill>
              <a:srgbClr val="E7376B"/>
            </a:solidFill>
            <a:ln w="12700" cap="flat">
              <a:solidFill>
                <a:srgbClr val="E7376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89" name="Graphique 11" descr="Graphiqu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0" y="12441472"/>
            <a:ext cx="2379060" cy="682173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La télésurveillance est prise en charge par l’Assurance Maladie à partir de 2022"/>
          <p:cNvSpPr txBox="1">
            <a:spLocks noGrp="1"/>
          </p:cNvSpPr>
          <p:nvPr>
            <p:ph type="title"/>
          </p:nvPr>
        </p:nvSpPr>
        <p:spPr>
          <a:xfrm>
            <a:off x="3678629" y="542083"/>
            <a:ext cx="17026742" cy="234007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6000" spc="750"/>
            </a:pPr>
            <a:r>
              <a:rPr dirty="0"/>
              <a:t>La </a:t>
            </a:r>
            <a:r>
              <a:rPr dirty="0" err="1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</a:rPr>
              <a:t>télésurveillance</a:t>
            </a:r>
            <a:r>
              <a:rPr dirty="0"/>
              <a:t> </a:t>
            </a:r>
            <a:r>
              <a:rPr lang="fr-FR" dirty="0"/>
              <a:t>est rentrée dans le</a:t>
            </a:r>
            <a:r>
              <a:rPr dirty="0"/>
              <a:t> </a:t>
            </a:r>
            <a:r>
              <a:rPr lang="fr-FR" dirty="0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</a:rPr>
              <a:t>droit commun </a:t>
            </a:r>
            <a:r>
              <a:rPr sz="6000" spc="750" dirty="0" err="1"/>
              <a:t>à</a:t>
            </a:r>
            <a:r>
              <a:rPr sz="6000" spc="750" dirty="0"/>
              <a:t> </a:t>
            </a:r>
            <a:r>
              <a:rPr sz="6000" spc="750" dirty="0" err="1"/>
              <a:t>partir</a:t>
            </a:r>
            <a:r>
              <a:rPr sz="6000" spc="750" dirty="0"/>
              <a:t> de </a:t>
            </a:r>
            <a:r>
              <a:rPr dirty="0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</a:rPr>
              <a:t>202</a:t>
            </a:r>
            <a:r>
              <a:rPr lang="fr-FR" dirty="0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</a:rPr>
              <a:t>3</a:t>
            </a:r>
            <a:endParaRPr dirty="0">
              <a:gradFill flip="none" rotWithShape="1">
                <a:gsLst>
                  <a:gs pos="0">
                    <a:srgbClr val="510C7B"/>
                  </a:gs>
                  <a:gs pos="100000">
                    <a:srgbClr val="CC446D"/>
                  </a:gs>
                </a:gsLst>
                <a:lin ang="721190" scaled="0"/>
              </a:gradFill>
            </a:endParaRPr>
          </a:p>
        </p:txBody>
      </p:sp>
      <p:sp>
        <p:nvSpPr>
          <p:cNvPr id="91" name="Expérimentée depuis 2018 dans la greffe rénale, à partir d’octobre 2022, la prise en charge de la télésurveillance entre dans le droit commun pour la Maladie Rénale Chroniques aux stades IV et V"/>
          <p:cNvSpPr txBox="1"/>
          <p:nvPr/>
        </p:nvSpPr>
        <p:spPr>
          <a:xfrm>
            <a:off x="544813" y="6553201"/>
            <a:ext cx="23452176" cy="207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 sz="4600">
                <a:solidFill>
                  <a:srgbClr val="C1406E"/>
                </a:solidFill>
              </a:defRPr>
            </a:lvl1pPr>
          </a:lstStyle>
          <a:p>
            <a:r>
              <a:rPr dirty="0" err="1"/>
              <a:t>Expérimentée</a:t>
            </a:r>
            <a:r>
              <a:rPr dirty="0"/>
              <a:t> </a:t>
            </a:r>
            <a:r>
              <a:rPr lang="fr-FR" dirty="0"/>
              <a:t>à partir de</a:t>
            </a:r>
            <a:r>
              <a:rPr dirty="0"/>
              <a:t> 2018 dans la </a:t>
            </a:r>
            <a:r>
              <a:rPr dirty="0" err="1"/>
              <a:t>greffe</a:t>
            </a:r>
            <a:r>
              <a:rPr dirty="0"/>
              <a:t> </a:t>
            </a:r>
            <a:r>
              <a:rPr dirty="0" err="1"/>
              <a:t>rénale</a:t>
            </a:r>
            <a:r>
              <a:rPr dirty="0"/>
              <a:t>, </a:t>
            </a:r>
            <a:r>
              <a:rPr lang="fr-FR" dirty="0"/>
              <a:t>depuis juillet</a:t>
            </a:r>
            <a:r>
              <a:rPr dirty="0"/>
              <a:t> 202</a:t>
            </a:r>
            <a:r>
              <a:rPr lang="fr-FR" dirty="0"/>
              <a:t>3</a:t>
            </a:r>
            <a:r>
              <a:rPr dirty="0"/>
              <a:t>, la </a:t>
            </a:r>
            <a:r>
              <a:rPr dirty="0" err="1"/>
              <a:t>prise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charge de la </a:t>
            </a:r>
            <a:r>
              <a:rPr dirty="0" err="1"/>
              <a:t>télésurveillance</a:t>
            </a:r>
            <a:r>
              <a:rPr dirty="0"/>
              <a:t> entre dans le droit </a:t>
            </a:r>
            <a:r>
              <a:rPr dirty="0" err="1"/>
              <a:t>commun</a:t>
            </a:r>
            <a:r>
              <a:rPr dirty="0"/>
              <a:t> pour la </a:t>
            </a:r>
            <a:r>
              <a:rPr dirty="0" err="1"/>
              <a:t>Maladie</a:t>
            </a:r>
            <a:r>
              <a:rPr dirty="0"/>
              <a:t> </a:t>
            </a:r>
            <a:r>
              <a:rPr dirty="0" err="1"/>
              <a:t>Rénale</a:t>
            </a:r>
            <a:r>
              <a:rPr dirty="0"/>
              <a:t> </a:t>
            </a:r>
            <a:r>
              <a:rPr dirty="0" err="1"/>
              <a:t>Chroniques</a:t>
            </a:r>
            <a:r>
              <a:rPr dirty="0"/>
              <a:t> aux </a:t>
            </a:r>
            <a:r>
              <a:rPr dirty="0" err="1"/>
              <a:t>stades</a:t>
            </a:r>
            <a:r>
              <a:rPr dirty="0"/>
              <a:t> IV et V</a:t>
            </a:r>
            <a:r>
              <a:rPr lang="fr-FR" dirty="0"/>
              <a:t> et les modalités légères de dialyse</a:t>
            </a:r>
            <a:r>
              <a:rPr dirty="0"/>
              <a:t>  </a:t>
            </a:r>
          </a:p>
        </p:txBody>
      </p:sp>
      <p:sp>
        <p:nvSpPr>
          <p:cNvPr id="95" name="Qu’est-ce que la télésurveillance ?…"/>
          <p:cNvSpPr txBox="1"/>
          <p:nvPr/>
        </p:nvSpPr>
        <p:spPr>
          <a:xfrm>
            <a:off x="509708" y="3480419"/>
            <a:ext cx="23522386" cy="360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just" defTabSz="825500">
              <a:defRPr sz="5400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</a:defRPr>
            </a:pPr>
            <a:r>
              <a:rPr dirty="0" err="1"/>
              <a:t>Qu’est-ce</a:t>
            </a:r>
            <a:r>
              <a:rPr dirty="0"/>
              <a:t> que la </a:t>
            </a:r>
            <a:r>
              <a:rPr dirty="0" err="1"/>
              <a:t>télésurveillance</a:t>
            </a:r>
            <a:r>
              <a:rPr dirty="0"/>
              <a:t> ? </a:t>
            </a:r>
          </a:p>
          <a:p>
            <a:pPr>
              <a:lnSpc>
                <a:spcPct val="90000"/>
              </a:lnSpc>
              <a:spcBef>
                <a:spcPts val="4500"/>
              </a:spcBef>
              <a:defRPr sz="4600">
                <a:solidFill>
                  <a:srgbClr val="000000"/>
                </a:solidFill>
              </a:defRPr>
            </a:pPr>
            <a:r>
              <a:rPr dirty="0"/>
              <a:t>« Surveillance </a:t>
            </a:r>
            <a:r>
              <a:rPr dirty="0" err="1"/>
              <a:t>médicale</a:t>
            </a:r>
            <a:r>
              <a:rPr dirty="0"/>
              <a:t> </a:t>
            </a:r>
            <a:r>
              <a:rPr dirty="0" err="1"/>
              <a:t>ayant</a:t>
            </a:r>
            <a:r>
              <a:rPr dirty="0"/>
              <a:t> pour </a:t>
            </a:r>
            <a:r>
              <a:rPr dirty="0" err="1"/>
              <a:t>objet</a:t>
            </a:r>
            <a:r>
              <a:rPr dirty="0"/>
              <a:t> </a:t>
            </a:r>
            <a:r>
              <a:rPr dirty="0" err="1"/>
              <a:t>l’analyse</a:t>
            </a:r>
            <a:r>
              <a:rPr dirty="0"/>
              <a:t> des </a:t>
            </a:r>
            <a:r>
              <a:rPr dirty="0" err="1"/>
              <a:t>données</a:t>
            </a:r>
            <a:r>
              <a:rPr dirty="0"/>
              <a:t> et </a:t>
            </a:r>
            <a:r>
              <a:rPr dirty="0" err="1"/>
              <a:t>alertes</a:t>
            </a:r>
            <a:r>
              <a:rPr dirty="0"/>
              <a:t> </a:t>
            </a:r>
            <a:r>
              <a:rPr dirty="0" err="1"/>
              <a:t>transmises</a:t>
            </a:r>
            <a:r>
              <a:rPr dirty="0"/>
              <a:t> au </a:t>
            </a:r>
            <a:r>
              <a:rPr dirty="0" err="1"/>
              <a:t>moyen</a:t>
            </a:r>
            <a:r>
              <a:rPr dirty="0"/>
              <a:t> d’un des </a:t>
            </a:r>
            <a:r>
              <a:rPr dirty="0" err="1"/>
              <a:t>dispositifs</a:t>
            </a:r>
            <a:r>
              <a:rPr dirty="0"/>
              <a:t> </a:t>
            </a:r>
            <a:r>
              <a:rPr dirty="0" err="1"/>
              <a:t>médicaux</a:t>
            </a:r>
            <a:r>
              <a:rPr dirty="0"/>
              <a:t> </a:t>
            </a:r>
            <a:r>
              <a:rPr dirty="0" err="1"/>
              <a:t>numériques</a:t>
            </a:r>
            <a:r>
              <a:rPr dirty="0"/>
              <a:t> (…) </a:t>
            </a:r>
            <a:r>
              <a:rPr dirty="0" err="1"/>
              <a:t>ainsi</a:t>
            </a:r>
            <a:r>
              <a:rPr dirty="0"/>
              <a:t> que « les actions </a:t>
            </a:r>
            <a:r>
              <a:rPr dirty="0" err="1">
                <a:solidFill>
                  <a:srgbClr val="1C1D1E"/>
                </a:solidFill>
              </a:rPr>
              <a:t>nécessaires</a:t>
            </a:r>
            <a:r>
              <a:rPr dirty="0"/>
              <a:t> </a:t>
            </a:r>
            <a:r>
              <a:rPr dirty="0" err="1"/>
              <a:t>à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mise </a:t>
            </a:r>
            <a:r>
              <a:rPr dirty="0" err="1"/>
              <a:t>en</a:t>
            </a:r>
            <a:r>
              <a:rPr dirty="0"/>
              <a:t> place »</a:t>
            </a:r>
          </a:p>
        </p:txBody>
      </p:sp>
      <p:sp>
        <p:nvSpPr>
          <p:cNvPr id="3" name="Numéro de diapositive">
            <a:extLst>
              <a:ext uri="{FF2B5EF4-FFF2-40B4-BE49-F238E27FC236}">
                <a16:creationId xmlns:a16="http://schemas.microsoft.com/office/drawing/2014/main" id="{EB2713E2-2405-1E59-AEB7-6E3DBDAEEDB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081298" y="12680957"/>
            <a:ext cx="276753" cy="457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4" name="Ellipse 78">
            <a:extLst>
              <a:ext uri="{FF2B5EF4-FFF2-40B4-BE49-F238E27FC236}">
                <a16:creationId xmlns:a16="http://schemas.microsoft.com/office/drawing/2014/main" id="{ECEE0311-87B4-9FD6-F114-B7F81A491FB1}"/>
              </a:ext>
            </a:extLst>
          </p:cNvPr>
          <p:cNvSpPr/>
          <p:nvPr/>
        </p:nvSpPr>
        <p:spPr>
          <a:xfrm>
            <a:off x="2418902" y="9004087"/>
            <a:ext cx="3870560" cy="386864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endParaRPr/>
          </a:p>
        </p:txBody>
      </p:sp>
      <p:sp>
        <p:nvSpPr>
          <p:cNvPr id="5" name="Dispositif médical avec marquage CE">
            <a:extLst>
              <a:ext uri="{FF2B5EF4-FFF2-40B4-BE49-F238E27FC236}">
                <a16:creationId xmlns:a16="http://schemas.microsoft.com/office/drawing/2014/main" id="{0609F2A1-4AE6-5337-0E0D-7356522FBA72}"/>
              </a:ext>
            </a:extLst>
          </p:cNvPr>
          <p:cNvSpPr txBox="1"/>
          <p:nvPr/>
        </p:nvSpPr>
        <p:spPr>
          <a:xfrm>
            <a:off x="2705485" y="11191991"/>
            <a:ext cx="3344787" cy="801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4500"/>
              </a:spcBef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Dispositif médical avec marquage </a:t>
            </a:r>
            <a:r>
              <a:rPr b="1"/>
              <a:t>CE</a:t>
            </a:r>
          </a:p>
        </p:txBody>
      </p:sp>
      <p:sp>
        <p:nvSpPr>
          <p:cNvPr id="6" name="Ellipse 78">
            <a:extLst>
              <a:ext uri="{FF2B5EF4-FFF2-40B4-BE49-F238E27FC236}">
                <a16:creationId xmlns:a16="http://schemas.microsoft.com/office/drawing/2014/main" id="{5CD7EFFB-6069-EBB9-771F-EA276425D049}"/>
              </a:ext>
            </a:extLst>
          </p:cNvPr>
          <p:cNvSpPr/>
          <p:nvPr/>
        </p:nvSpPr>
        <p:spPr>
          <a:xfrm>
            <a:off x="7369640" y="8878385"/>
            <a:ext cx="3870560" cy="386864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endParaRPr/>
          </a:p>
        </p:txBody>
      </p:sp>
      <p:pic>
        <p:nvPicPr>
          <p:cNvPr id="7" name="Capture d’écran 2024-01-17 à 11.40.41.png" descr="Capture d’écran 2024-01-17 à 11.40.41.png">
            <a:extLst>
              <a:ext uri="{FF2B5EF4-FFF2-40B4-BE49-F238E27FC236}">
                <a16:creationId xmlns:a16="http://schemas.microsoft.com/office/drawing/2014/main" id="{F24924A7-5A44-BD85-4059-DB324F132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90" y="9734293"/>
            <a:ext cx="2379060" cy="93093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olution certifiée par l’ANS">
            <a:extLst>
              <a:ext uri="{FF2B5EF4-FFF2-40B4-BE49-F238E27FC236}">
                <a16:creationId xmlns:a16="http://schemas.microsoft.com/office/drawing/2014/main" id="{F01FC82D-056A-1C1A-DD35-046C6714249C}"/>
              </a:ext>
            </a:extLst>
          </p:cNvPr>
          <p:cNvSpPr txBox="1"/>
          <p:nvPr/>
        </p:nvSpPr>
        <p:spPr>
          <a:xfrm>
            <a:off x="7632527" y="11191991"/>
            <a:ext cx="3344787" cy="801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Solution certifiée par l’ANS</a:t>
            </a:r>
          </a:p>
        </p:txBody>
      </p:sp>
      <p:sp>
        <p:nvSpPr>
          <p:cNvPr id="9" name="Ellipse 78">
            <a:extLst>
              <a:ext uri="{FF2B5EF4-FFF2-40B4-BE49-F238E27FC236}">
                <a16:creationId xmlns:a16="http://schemas.microsoft.com/office/drawing/2014/main" id="{9CE9DFC8-9174-52E8-F7B2-9D27E5BE6A7B}"/>
              </a:ext>
            </a:extLst>
          </p:cNvPr>
          <p:cNvSpPr/>
          <p:nvPr/>
        </p:nvSpPr>
        <p:spPr>
          <a:xfrm>
            <a:off x="12559567" y="9004087"/>
            <a:ext cx="3870559" cy="386864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endParaRPr/>
          </a:p>
        </p:txBody>
      </p:sp>
      <p:sp>
        <p:nvSpPr>
          <p:cNvPr id="10" name="Gratuité de la solution pour le centre et le patient">
            <a:extLst>
              <a:ext uri="{FF2B5EF4-FFF2-40B4-BE49-F238E27FC236}">
                <a16:creationId xmlns:a16="http://schemas.microsoft.com/office/drawing/2014/main" id="{5700B746-191B-FBD2-8152-282BC8018C41}"/>
              </a:ext>
            </a:extLst>
          </p:cNvPr>
          <p:cNvSpPr txBox="1"/>
          <p:nvPr/>
        </p:nvSpPr>
        <p:spPr>
          <a:xfrm>
            <a:off x="12825334" y="11151958"/>
            <a:ext cx="3344788" cy="113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Gratuité de la solution pour le centre et le patient</a:t>
            </a:r>
          </a:p>
        </p:txBody>
      </p:sp>
      <p:sp>
        <p:nvSpPr>
          <p:cNvPr id="11" name="Ellipse 78">
            <a:extLst>
              <a:ext uri="{FF2B5EF4-FFF2-40B4-BE49-F238E27FC236}">
                <a16:creationId xmlns:a16="http://schemas.microsoft.com/office/drawing/2014/main" id="{93DAE01B-20B6-890E-559D-2369760B92F9}"/>
              </a:ext>
            </a:extLst>
          </p:cNvPr>
          <p:cNvSpPr/>
          <p:nvPr/>
        </p:nvSpPr>
        <p:spPr>
          <a:xfrm>
            <a:off x="17749494" y="8878385"/>
            <a:ext cx="3870560" cy="386864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endParaRPr/>
          </a:p>
        </p:txBody>
      </p:sp>
      <p:sp>
        <p:nvSpPr>
          <p:cNvPr id="12" name="Rémunération pour l’équipe soignante 336€/an/patient">
            <a:extLst>
              <a:ext uri="{FF2B5EF4-FFF2-40B4-BE49-F238E27FC236}">
                <a16:creationId xmlns:a16="http://schemas.microsoft.com/office/drawing/2014/main" id="{C0181463-46CC-ADED-6086-9AAD5BA990C4}"/>
              </a:ext>
            </a:extLst>
          </p:cNvPr>
          <p:cNvSpPr txBox="1"/>
          <p:nvPr/>
        </p:nvSpPr>
        <p:spPr>
          <a:xfrm>
            <a:off x="18012381" y="11026256"/>
            <a:ext cx="3344787" cy="113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Rémunération pour l’équipe soignante 336€/an/patient</a:t>
            </a:r>
          </a:p>
        </p:txBody>
      </p:sp>
      <p:pic>
        <p:nvPicPr>
          <p:cNvPr id="13" name="ce.png" descr="ce.png">
            <a:extLst>
              <a:ext uri="{FF2B5EF4-FFF2-40B4-BE49-F238E27FC236}">
                <a16:creationId xmlns:a16="http://schemas.microsoft.com/office/drawing/2014/main" id="{6F75614B-DD97-6913-131D-AC8CD62BD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011" y="9408590"/>
            <a:ext cx="1582342" cy="1582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ecran-2.png" descr="ecran-2.png">
            <a:extLst>
              <a:ext uri="{FF2B5EF4-FFF2-40B4-BE49-F238E27FC236}">
                <a16:creationId xmlns:a16="http://schemas.microsoft.com/office/drawing/2014/main" id="{F198C121-1B83-F762-8087-84C140A94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9371" y="9472142"/>
            <a:ext cx="1636662" cy="1636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batiment-hospitalier-2.png" descr="batiment-hospitalier-2.png">
            <a:extLst>
              <a:ext uri="{FF2B5EF4-FFF2-40B4-BE49-F238E27FC236}">
                <a16:creationId xmlns:a16="http://schemas.microsoft.com/office/drawing/2014/main" id="{124F0572-556D-5885-1541-72DD50A4E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57154" y="9472141"/>
            <a:ext cx="1455239" cy="1455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Ligne"/>
          <p:cNvSpPr/>
          <p:nvPr/>
        </p:nvSpPr>
        <p:spPr>
          <a:xfrm>
            <a:off x="21815280" y="8235484"/>
            <a:ext cx="1700433" cy="1"/>
          </a:xfrm>
          <a:prstGeom prst="line">
            <a:avLst/>
          </a:prstGeom>
          <a:ln w="25400">
            <a:solidFill>
              <a:srgbClr val="FC136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298" name="Groupe 16"/>
          <p:cNvGrpSpPr/>
          <p:nvPr/>
        </p:nvGrpSpPr>
        <p:grpSpPr>
          <a:xfrm>
            <a:off x="5034" y="13547836"/>
            <a:ext cx="24373932" cy="191926"/>
            <a:chOff x="0" y="0"/>
            <a:chExt cx="24373930" cy="191924"/>
          </a:xfrm>
        </p:grpSpPr>
        <p:sp>
          <p:nvSpPr>
            <p:cNvPr id="294" name="Rectangle 12"/>
            <p:cNvSpPr/>
            <p:nvPr/>
          </p:nvSpPr>
          <p:spPr>
            <a:xfrm>
              <a:off x="-1" y="-1"/>
              <a:ext cx="6080152" cy="191926"/>
            </a:xfrm>
            <a:prstGeom prst="rect">
              <a:avLst/>
            </a:prstGeom>
            <a:solidFill>
              <a:srgbClr val="D0CECE"/>
            </a:solidFill>
            <a:ln w="12700" cap="flat">
              <a:solidFill>
                <a:srgbClr val="D0CEC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95" name="Rectangle 13"/>
            <p:cNvSpPr/>
            <p:nvPr/>
          </p:nvSpPr>
          <p:spPr>
            <a:xfrm>
              <a:off x="6097926" y="-1"/>
              <a:ext cx="6080152" cy="191926"/>
            </a:xfrm>
            <a:prstGeom prst="rect">
              <a:avLst/>
            </a:prstGeom>
            <a:solidFill>
              <a:srgbClr val="848181"/>
            </a:solidFill>
            <a:ln w="12700" cap="flat">
              <a:solidFill>
                <a:srgbClr val="84818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96" name="Rectangle 14"/>
            <p:cNvSpPr/>
            <p:nvPr/>
          </p:nvSpPr>
          <p:spPr>
            <a:xfrm>
              <a:off x="12195852" y="-1"/>
              <a:ext cx="6080152" cy="191926"/>
            </a:xfrm>
            <a:prstGeom prst="rect">
              <a:avLst/>
            </a:prstGeom>
            <a:solidFill>
              <a:srgbClr val="4A1276"/>
            </a:solidFill>
            <a:ln w="12700" cap="flat">
              <a:solidFill>
                <a:srgbClr val="4A12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97" name="Rectangle 15"/>
            <p:cNvSpPr/>
            <p:nvPr/>
          </p:nvSpPr>
          <p:spPr>
            <a:xfrm>
              <a:off x="18293779" y="-1"/>
              <a:ext cx="6080152" cy="191926"/>
            </a:xfrm>
            <a:prstGeom prst="rect">
              <a:avLst/>
            </a:prstGeom>
            <a:solidFill>
              <a:srgbClr val="E7376B"/>
            </a:solidFill>
            <a:ln w="12700" cap="flat">
              <a:solidFill>
                <a:srgbClr val="E7376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299" name="Graphique 11" descr="Graphiqu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80" y="12441472"/>
            <a:ext cx="2379060" cy="682173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081298" y="12553957"/>
            <a:ext cx="276753" cy="457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301" name="Comment démarrer la télésurveillance"/>
          <p:cNvSpPr txBox="1"/>
          <p:nvPr/>
        </p:nvSpPr>
        <p:spPr>
          <a:xfrm>
            <a:off x="4451999" y="905868"/>
            <a:ext cx="1548000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300"/>
            </a:pPr>
            <a:r>
              <a:rPr sz="6000" dirty="0"/>
              <a:t>Comment</a:t>
            </a:r>
            <a:r>
              <a:rPr sz="6000" b="1" dirty="0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</a:rPr>
              <a:t> </a:t>
            </a:r>
            <a:r>
              <a:rPr sz="6000" b="1" dirty="0" err="1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</a:rPr>
              <a:t>démarrer</a:t>
            </a:r>
            <a:r>
              <a:rPr sz="6000" b="1" dirty="0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</a:rPr>
              <a:t> la </a:t>
            </a:r>
            <a:r>
              <a:rPr sz="6000" b="1" dirty="0" err="1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</a:rPr>
              <a:t>télésurveillance</a:t>
            </a:r>
            <a:r>
              <a:rPr lang="fr-FR" sz="6000" b="1" dirty="0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</a:rPr>
              <a:t> ?</a:t>
            </a:r>
            <a:endParaRPr sz="6000" b="1" dirty="0">
              <a:gradFill flip="none" rotWithShape="1">
                <a:gsLst>
                  <a:gs pos="0">
                    <a:srgbClr val="510C7B"/>
                  </a:gs>
                  <a:gs pos="100000">
                    <a:srgbClr val="CC446D"/>
                  </a:gs>
                </a:gsLst>
                <a:lin ang="721190" scaled="0"/>
              </a:gradFill>
            </a:endParaRPr>
          </a:p>
        </p:txBody>
      </p:sp>
      <p:sp>
        <p:nvSpPr>
          <p:cNvPr id="302" name="Ligne"/>
          <p:cNvSpPr/>
          <p:nvPr/>
        </p:nvSpPr>
        <p:spPr>
          <a:xfrm>
            <a:off x="2825122" y="8235484"/>
            <a:ext cx="18923331" cy="1"/>
          </a:xfrm>
          <a:prstGeom prst="line">
            <a:avLst/>
          </a:prstGeom>
          <a:ln w="25400">
            <a:solidFill>
              <a:srgbClr val="FC1369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3" name="Ellipse 2"/>
          <p:cNvSpPr/>
          <p:nvPr/>
        </p:nvSpPr>
        <p:spPr>
          <a:xfrm>
            <a:off x="1812853" y="7604020"/>
            <a:ext cx="1298733" cy="1262929"/>
          </a:xfrm>
          <a:prstGeom prst="ellipse">
            <a:avLst/>
          </a:prstGeom>
          <a:gradFill>
            <a:gsLst>
              <a:gs pos="0">
                <a:srgbClr val="E7376B"/>
              </a:gs>
              <a:gs pos="100000">
                <a:srgbClr val="4A1276"/>
              </a:gs>
            </a:gsLst>
            <a:lin ang="4511648"/>
          </a:gradFill>
          <a:ln w="12700">
            <a:miter lim="400000"/>
          </a:ln>
          <a:effectLst>
            <a:outerShdw blurRad="406400" dist="228600" dir="5400000" rotWithShape="0">
              <a:srgbClr val="000000">
                <a:alpha val="3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000">
                <a:solidFill>
                  <a:srgbClr val="F2F2F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J 0</a:t>
            </a:r>
          </a:p>
        </p:txBody>
      </p:sp>
      <p:sp>
        <p:nvSpPr>
          <p:cNvPr id="304" name="ÉTAPE 1"/>
          <p:cNvSpPr/>
          <p:nvPr/>
        </p:nvSpPr>
        <p:spPr>
          <a:xfrm>
            <a:off x="5021142" y="4133934"/>
            <a:ext cx="2197724" cy="776122"/>
          </a:xfrm>
          <a:prstGeom prst="roundRect">
            <a:avLst>
              <a:gd name="adj" fmla="val 28000"/>
            </a:avLst>
          </a:prstGeom>
          <a:gradFill>
            <a:gsLst>
              <a:gs pos="0">
                <a:srgbClr val="E7376B"/>
              </a:gs>
              <a:gs pos="100000">
                <a:srgbClr val="4A1276"/>
              </a:gs>
            </a:gsLst>
            <a:lin ang="4511648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ÉTAPE 1</a:t>
            </a:r>
          </a:p>
        </p:txBody>
      </p:sp>
      <p:sp>
        <p:nvSpPr>
          <p:cNvPr id="305" name="Ligne"/>
          <p:cNvSpPr/>
          <p:nvPr/>
        </p:nvSpPr>
        <p:spPr>
          <a:xfrm flipV="1">
            <a:off x="9341917" y="6491682"/>
            <a:ext cx="1" cy="3635278"/>
          </a:xfrm>
          <a:prstGeom prst="line">
            <a:avLst/>
          </a:prstGeom>
          <a:ln w="25400">
            <a:solidFill>
              <a:srgbClr val="FC1369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" name="Rectangle aux angles arrondis"/>
          <p:cNvSpPr/>
          <p:nvPr/>
        </p:nvSpPr>
        <p:spPr>
          <a:xfrm>
            <a:off x="3740284" y="5616763"/>
            <a:ext cx="4759441" cy="2183952"/>
          </a:xfrm>
          <a:prstGeom prst="roundRect">
            <a:avLst>
              <a:gd name="adj" fmla="val 9951"/>
            </a:avLst>
          </a:prstGeom>
          <a:ln w="12700">
            <a:solidFill>
              <a:srgbClr val="FC1369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7" name="Déclaration de l’activité à l’ARS"/>
          <p:cNvSpPr txBox="1"/>
          <p:nvPr/>
        </p:nvSpPr>
        <p:spPr>
          <a:xfrm>
            <a:off x="4226487" y="6120631"/>
            <a:ext cx="3787035" cy="1176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30000"/>
              </a:lnSpc>
              <a:defRPr sz="2600" b="1">
                <a:solidFill>
                  <a:srgbClr val="FC136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800">
                <a:latin typeface="+mj-lt"/>
              </a:rPr>
              <a:t>Déclaration de l’activité à l’ARS</a:t>
            </a:r>
          </a:p>
        </p:txBody>
      </p:sp>
      <p:sp>
        <p:nvSpPr>
          <p:cNvPr id="308" name="Rectangle aux angles arrondis"/>
          <p:cNvSpPr/>
          <p:nvPr/>
        </p:nvSpPr>
        <p:spPr>
          <a:xfrm>
            <a:off x="3740284" y="8954892"/>
            <a:ext cx="4759441" cy="2183953"/>
          </a:xfrm>
          <a:prstGeom prst="roundRect">
            <a:avLst>
              <a:gd name="adj" fmla="val 9951"/>
            </a:avLst>
          </a:prstGeom>
          <a:ln w="12700">
            <a:solidFill>
              <a:srgbClr val="FC1369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9" name="Signature de la convention…"/>
          <p:cNvSpPr txBox="1"/>
          <p:nvPr/>
        </p:nvSpPr>
        <p:spPr>
          <a:xfrm>
            <a:off x="3841689" y="9458760"/>
            <a:ext cx="4556631" cy="1176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defRPr sz="2600" b="1">
                <a:solidFill>
                  <a:srgbClr val="FC136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>
                <a:latin typeface="+mj-lt"/>
              </a:rPr>
              <a:t>Signature de la convention</a:t>
            </a:r>
          </a:p>
          <a:p>
            <a:pPr>
              <a:lnSpc>
                <a:spcPct val="130000"/>
              </a:lnSpc>
              <a:defRPr sz="2600" b="1">
                <a:solidFill>
                  <a:srgbClr val="44167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>
                <a:latin typeface="+mj-lt"/>
              </a:rPr>
              <a:t>Opérateur / Exploitant</a:t>
            </a:r>
          </a:p>
        </p:txBody>
      </p:sp>
      <p:sp>
        <p:nvSpPr>
          <p:cNvPr id="310" name="ÉTAPE 2"/>
          <p:cNvSpPr/>
          <p:nvPr/>
        </p:nvSpPr>
        <p:spPr>
          <a:xfrm>
            <a:off x="11187925" y="4133934"/>
            <a:ext cx="2197724" cy="776122"/>
          </a:xfrm>
          <a:prstGeom prst="roundRect">
            <a:avLst>
              <a:gd name="adj" fmla="val 28000"/>
            </a:avLst>
          </a:prstGeom>
          <a:gradFill>
            <a:gsLst>
              <a:gs pos="0">
                <a:srgbClr val="E7376B"/>
              </a:gs>
              <a:gs pos="100000">
                <a:srgbClr val="4A1276"/>
              </a:gs>
            </a:gsLst>
            <a:lin ang="4511648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ÉTAPE 2</a:t>
            </a:r>
          </a:p>
        </p:txBody>
      </p:sp>
      <p:sp>
        <p:nvSpPr>
          <p:cNvPr id="311" name="Rectangle aux angles arrondis"/>
          <p:cNvSpPr/>
          <p:nvPr/>
        </p:nvSpPr>
        <p:spPr>
          <a:xfrm>
            <a:off x="9907067" y="5616763"/>
            <a:ext cx="4759441" cy="2183952"/>
          </a:xfrm>
          <a:prstGeom prst="roundRect">
            <a:avLst>
              <a:gd name="adj" fmla="val 9951"/>
            </a:avLst>
          </a:prstGeom>
          <a:ln w="12700">
            <a:solidFill>
              <a:srgbClr val="FC1369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2" name="Formation du médecin et de l’équipe de soin"/>
          <p:cNvSpPr txBox="1"/>
          <p:nvPr/>
        </p:nvSpPr>
        <p:spPr>
          <a:xfrm>
            <a:off x="10393270" y="6120631"/>
            <a:ext cx="3787035" cy="1176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defRPr sz="2600" b="1">
                <a:solidFill>
                  <a:srgbClr val="FC136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>
                <a:latin typeface="+mj-lt"/>
              </a:rPr>
              <a:t>Formation </a:t>
            </a:r>
            <a:r>
              <a:rPr sz="2800">
                <a:solidFill>
                  <a:srgbClr val="441671"/>
                </a:solidFill>
                <a:latin typeface="+mj-lt"/>
              </a:rPr>
              <a:t>du médecin et de l’équipe de soin</a:t>
            </a:r>
          </a:p>
        </p:txBody>
      </p:sp>
      <p:sp>
        <p:nvSpPr>
          <p:cNvPr id="313" name="Rectangle aux angles arrondis"/>
          <p:cNvSpPr/>
          <p:nvPr/>
        </p:nvSpPr>
        <p:spPr>
          <a:xfrm>
            <a:off x="9907067" y="8954892"/>
            <a:ext cx="4759441" cy="2183953"/>
          </a:xfrm>
          <a:prstGeom prst="roundRect">
            <a:avLst>
              <a:gd name="adj" fmla="val 9951"/>
            </a:avLst>
          </a:prstGeom>
          <a:ln w="12700">
            <a:solidFill>
              <a:srgbClr val="FC1369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4" name="Nos équipes d’infirmières se chargent de contacter vos patients puis les renseigner dans Wise"/>
          <p:cNvSpPr txBox="1"/>
          <p:nvPr/>
        </p:nvSpPr>
        <p:spPr>
          <a:xfrm>
            <a:off x="10203742" y="8898606"/>
            <a:ext cx="4166091" cy="2296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defRPr sz="2600" b="1">
                <a:solidFill>
                  <a:srgbClr val="FC136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>
                <a:solidFill>
                  <a:srgbClr val="4A1376"/>
                </a:solidFill>
                <a:latin typeface="+mj-lt"/>
              </a:rPr>
              <a:t>Nos équipes d’infirmières se chargent de</a:t>
            </a:r>
            <a:r>
              <a:rPr sz="2800">
                <a:latin typeface="+mj-lt"/>
              </a:rPr>
              <a:t> contacter vos patients puis les renseigner dans Wise</a:t>
            </a:r>
          </a:p>
        </p:txBody>
      </p:sp>
      <p:sp>
        <p:nvSpPr>
          <p:cNvPr id="315" name="Ligne"/>
          <p:cNvSpPr/>
          <p:nvPr/>
        </p:nvSpPr>
        <p:spPr>
          <a:xfrm flipV="1">
            <a:off x="15584948" y="6491682"/>
            <a:ext cx="1" cy="3635278"/>
          </a:xfrm>
          <a:prstGeom prst="line">
            <a:avLst/>
          </a:prstGeom>
          <a:ln w="25400">
            <a:solidFill>
              <a:srgbClr val="FC1369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6" name="ÉTAPE 3"/>
          <p:cNvSpPr/>
          <p:nvPr/>
        </p:nvSpPr>
        <p:spPr>
          <a:xfrm>
            <a:off x="17354708" y="4133934"/>
            <a:ext cx="2197723" cy="776122"/>
          </a:xfrm>
          <a:prstGeom prst="roundRect">
            <a:avLst>
              <a:gd name="adj" fmla="val 28000"/>
            </a:avLst>
          </a:prstGeom>
          <a:gradFill>
            <a:gsLst>
              <a:gs pos="0">
                <a:srgbClr val="E7376B"/>
              </a:gs>
              <a:gs pos="100000">
                <a:srgbClr val="4A1276"/>
              </a:gs>
            </a:gsLst>
            <a:lin ang="4511648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ÉTAPE 3</a:t>
            </a:r>
          </a:p>
        </p:txBody>
      </p:sp>
      <p:sp>
        <p:nvSpPr>
          <p:cNvPr id="317" name="Rectangle aux angles arrondis"/>
          <p:cNvSpPr/>
          <p:nvPr/>
        </p:nvSpPr>
        <p:spPr>
          <a:xfrm>
            <a:off x="16073849" y="7143508"/>
            <a:ext cx="4759441" cy="2183952"/>
          </a:xfrm>
          <a:prstGeom prst="roundRect">
            <a:avLst>
              <a:gd name="adj" fmla="val 9951"/>
            </a:avLst>
          </a:prstGeom>
          <a:solidFill>
            <a:srgbClr val="F2F2F2"/>
          </a:solidFill>
          <a:ln w="12700">
            <a:solidFill>
              <a:srgbClr val="FC1369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8" name="Paramétrage des alertes et mise en place de la télésurveillance…"/>
          <p:cNvSpPr txBox="1"/>
          <p:nvPr/>
        </p:nvSpPr>
        <p:spPr>
          <a:xfrm>
            <a:off x="16370524" y="7087222"/>
            <a:ext cx="4166091" cy="2296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defRPr sz="2600" b="1">
                <a:solidFill>
                  <a:srgbClr val="FC136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>
                <a:latin typeface="+mj-lt"/>
              </a:rPr>
              <a:t>Paramétrage des alertes </a:t>
            </a:r>
            <a:r>
              <a:rPr sz="2800">
                <a:solidFill>
                  <a:srgbClr val="4A1376"/>
                </a:solidFill>
                <a:latin typeface="+mj-lt"/>
              </a:rPr>
              <a:t>et </a:t>
            </a:r>
            <a:r>
              <a:rPr sz="2800">
                <a:latin typeface="+mj-lt"/>
              </a:rPr>
              <a:t>mise en place de la télésurveillance </a:t>
            </a:r>
          </a:p>
          <a:p>
            <a:pPr>
              <a:lnSpc>
                <a:spcPct val="130000"/>
              </a:lnSpc>
              <a:defRPr sz="2600" b="1">
                <a:solidFill>
                  <a:srgbClr val="FC136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>
                <a:solidFill>
                  <a:srgbClr val="4A1376"/>
                </a:solidFill>
                <a:latin typeface="+mj-lt"/>
              </a:rPr>
              <a:t>dans votre service</a:t>
            </a:r>
          </a:p>
        </p:txBody>
      </p:sp>
      <p:sp>
        <p:nvSpPr>
          <p:cNvPr id="319" name="Ellipse 2"/>
          <p:cNvSpPr/>
          <p:nvPr/>
        </p:nvSpPr>
        <p:spPr>
          <a:xfrm>
            <a:off x="21655585" y="7604020"/>
            <a:ext cx="1298733" cy="1262929"/>
          </a:xfrm>
          <a:prstGeom prst="ellipse">
            <a:avLst/>
          </a:prstGeom>
          <a:gradFill>
            <a:gsLst>
              <a:gs pos="0">
                <a:srgbClr val="E7376B"/>
              </a:gs>
              <a:gs pos="100000">
                <a:srgbClr val="4A1276"/>
              </a:gs>
            </a:gsLst>
            <a:lin ang="4511648"/>
          </a:gradFill>
          <a:ln w="12700">
            <a:miter lim="400000"/>
          </a:ln>
          <a:effectLst>
            <a:outerShdw blurRad="406400" dist="228600" dir="5400000" rotWithShape="0">
              <a:srgbClr val="000000">
                <a:alpha val="3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000">
                <a:solidFill>
                  <a:srgbClr val="F2F2F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J 30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 animBg="1" advAuto="0"/>
      <p:bldP spid="306" grpId="0" animBg="1" advAuto="0"/>
      <p:bldP spid="307" grpId="0" animBg="1" advAuto="0"/>
      <p:bldP spid="308" grpId="0" animBg="1" advAuto="0"/>
      <p:bldP spid="309" grpId="0" animBg="1" advAuto="0"/>
      <p:bldP spid="310" grpId="0" animBg="1" advAuto="0"/>
      <p:bldP spid="311" grpId="0" animBg="1" advAuto="0"/>
      <p:bldP spid="312" grpId="0" animBg="1" advAuto="0"/>
      <p:bldP spid="313" grpId="0" animBg="1" advAuto="0"/>
      <p:bldP spid="314" grpId="0" animBg="1" advAuto="0"/>
      <p:bldP spid="316" grpId="0" animBg="1" advAuto="0"/>
      <p:bldP spid="317" grpId="0" animBg="1" advAuto="0"/>
      <p:bldP spid="318" grpId="0" animBg="1" advAuto="0"/>
      <p:bldP spid="319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e 16"/>
          <p:cNvGrpSpPr/>
          <p:nvPr/>
        </p:nvGrpSpPr>
        <p:grpSpPr>
          <a:xfrm>
            <a:off x="5034" y="13547836"/>
            <a:ext cx="24373932" cy="191926"/>
            <a:chOff x="0" y="0"/>
            <a:chExt cx="24373930" cy="191924"/>
          </a:xfrm>
        </p:grpSpPr>
        <p:sp>
          <p:nvSpPr>
            <p:cNvPr id="184" name="Rectangle 12"/>
            <p:cNvSpPr/>
            <p:nvPr/>
          </p:nvSpPr>
          <p:spPr>
            <a:xfrm>
              <a:off x="-1" y="-1"/>
              <a:ext cx="6080152" cy="191926"/>
            </a:xfrm>
            <a:prstGeom prst="rect">
              <a:avLst/>
            </a:prstGeom>
            <a:solidFill>
              <a:srgbClr val="D0CECE"/>
            </a:solidFill>
            <a:ln w="12700" cap="flat">
              <a:solidFill>
                <a:srgbClr val="D0CEC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5" name="Rectangle 13"/>
            <p:cNvSpPr/>
            <p:nvPr/>
          </p:nvSpPr>
          <p:spPr>
            <a:xfrm>
              <a:off x="6097926" y="-1"/>
              <a:ext cx="6080152" cy="191926"/>
            </a:xfrm>
            <a:prstGeom prst="rect">
              <a:avLst/>
            </a:prstGeom>
            <a:solidFill>
              <a:srgbClr val="848181"/>
            </a:solidFill>
            <a:ln w="12700" cap="flat">
              <a:solidFill>
                <a:srgbClr val="84818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6" name="Rectangle 14"/>
            <p:cNvSpPr/>
            <p:nvPr/>
          </p:nvSpPr>
          <p:spPr>
            <a:xfrm>
              <a:off x="12195852" y="-1"/>
              <a:ext cx="6080152" cy="191926"/>
            </a:xfrm>
            <a:prstGeom prst="rect">
              <a:avLst/>
            </a:prstGeom>
            <a:solidFill>
              <a:srgbClr val="4A1276"/>
            </a:solidFill>
            <a:ln w="12700" cap="flat">
              <a:solidFill>
                <a:srgbClr val="4A12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7" name="Rectangle 15"/>
            <p:cNvSpPr/>
            <p:nvPr/>
          </p:nvSpPr>
          <p:spPr>
            <a:xfrm>
              <a:off x="18293779" y="-1"/>
              <a:ext cx="6080152" cy="191926"/>
            </a:xfrm>
            <a:prstGeom prst="rect">
              <a:avLst/>
            </a:prstGeom>
            <a:solidFill>
              <a:srgbClr val="E7376B"/>
            </a:solidFill>
            <a:ln w="12700" cap="flat">
              <a:solidFill>
                <a:srgbClr val="E7376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189" name="Graphique 11" descr="Graphiqu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80" y="12441472"/>
            <a:ext cx="2379060" cy="68217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081298" y="12553957"/>
            <a:ext cx="276753" cy="457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91" name="NephroWise facilite la collecte et le traitement des données de santé de ville des patients"/>
          <p:cNvSpPr txBox="1"/>
          <p:nvPr/>
        </p:nvSpPr>
        <p:spPr>
          <a:xfrm>
            <a:off x="4762372" y="444202"/>
            <a:ext cx="1485925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300"/>
            </a:pPr>
            <a:r>
              <a:rPr sz="6000" dirty="0" err="1"/>
              <a:t>NephroWise</a:t>
            </a:r>
            <a:r>
              <a:rPr sz="6000" dirty="0"/>
              <a:t> </a:t>
            </a:r>
            <a:r>
              <a:rPr sz="6000" dirty="0" err="1"/>
              <a:t>facilite</a:t>
            </a:r>
            <a:r>
              <a:rPr sz="6000" dirty="0"/>
              <a:t> la </a:t>
            </a:r>
            <a:r>
              <a:rPr sz="6000" dirty="0" err="1"/>
              <a:t>collecte</a:t>
            </a:r>
            <a:r>
              <a:rPr sz="6000" dirty="0"/>
              <a:t> et le </a:t>
            </a:r>
            <a:r>
              <a:rPr sz="6000" b="1" dirty="0" err="1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</a:rPr>
              <a:t>traitement</a:t>
            </a:r>
            <a:r>
              <a:rPr sz="6000" b="1" dirty="0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</a:rPr>
              <a:t> des </a:t>
            </a:r>
            <a:r>
              <a:rPr sz="6000" b="1" dirty="0" err="1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</a:rPr>
              <a:t>données</a:t>
            </a:r>
            <a:r>
              <a:rPr sz="6000" dirty="0"/>
              <a:t> de </a:t>
            </a:r>
            <a:r>
              <a:rPr sz="6000" dirty="0" err="1"/>
              <a:t>santé</a:t>
            </a:r>
            <a:r>
              <a:rPr sz="6000" dirty="0"/>
              <a:t> de </a:t>
            </a:r>
            <a:r>
              <a:rPr sz="6000" dirty="0" err="1"/>
              <a:t>ville</a:t>
            </a:r>
            <a:r>
              <a:rPr sz="6000" dirty="0"/>
              <a:t> des patients</a:t>
            </a:r>
          </a:p>
        </p:txBody>
      </p:sp>
      <p:sp>
        <p:nvSpPr>
          <p:cNvPr id="192" name="BIOLOGIE"/>
          <p:cNvSpPr txBox="1"/>
          <p:nvPr/>
        </p:nvSpPr>
        <p:spPr>
          <a:xfrm>
            <a:off x="454317" y="7974144"/>
            <a:ext cx="144963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BIOLOGIE</a:t>
            </a:r>
          </a:p>
        </p:txBody>
      </p:sp>
      <p:sp>
        <p:nvSpPr>
          <p:cNvPr id="193" name="IOT"/>
          <p:cNvSpPr txBox="1"/>
          <p:nvPr/>
        </p:nvSpPr>
        <p:spPr>
          <a:xfrm>
            <a:off x="2463129" y="7974144"/>
            <a:ext cx="83493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IOT</a:t>
            </a:r>
          </a:p>
        </p:txBody>
      </p:sp>
      <p:sp>
        <p:nvSpPr>
          <p:cNvPr id="194" name="ACTES / TRAITEMENTS"/>
          <p:cNvSpPr txBox="1"/>
          <p:nvPr/>
        </p:nvSpPr>
        <p:spPr>
          <a:xfrm>
            <a:off x="3702003" y="7776768"/>
            <a:ext cx="2202805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ACTES / TRAITEMENTS</a:t>
            </a:r>
          </a:p>
        </p:txBody>
      </p:sp>
      <p:pic>
        <p:nvPicPr>
          <p:cNvPr id="195" name="Sans titre.png" descr="Sans titre.png"/>
          <p:cNvPicPr>
            <a:picLocks noChangeAspect="1"/>
          </p:cNvPicPr>
          <p:nvPr/>
        </p:nvPicPr>
        <p:blipFill>
          <a:blip r:embed="rId3"/>
          <a:srcRect t="42239" r="95656" b="25838"/>
          <a:stretch>
            <a:fillRect/>
          </a:stretch>
        </p:blipFill>
        <p:spPr>
          <a:xfrm>
            <a:off x="6308579" y="6255499"/>
            <a:ext cx="1059046" cy="191615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APP"/>
          <p:cNvSpPr txBox="1"/>
          <p:nvPr/>
        </p:nvSpPr>
        <p:spPr>
          <a:xfrm>
            <a:off x="6399892" y="8012244"/>
            <a:ext cx="67337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APP</a:t>
            </a:r>
          </a:p>
        </p:txBody>
      </p:sp>
      <p:sp>
        <p:nvSpPr>
          <p:cNvPr id="197" name="NephroWise récupère et normalise automatiquement les données de parcours"/>
          <p:cNvSpPr txBox="1"/>
          <p:nvPr/>
        </p:nvSpPr>
        <p:spPr>
          <a:xfrm>
            <a:off x="868256" y="9039684"/>
            <a:ext cx="5921792" cy="1853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lnSpc>
                <a:spcPct val="130000"/>
              </a:lnSpc>
              <a:defRPr sz="3000" b="1">
                <a:solidFill>
                  <a:srgbClr val="44167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>
                <a:solidFill>
                  <a:srgbClr val="FC1369"/>
                </a:solidFill>
                <a:latin typeface="+mj-lt"/>
              </a:rPr>
              <a:t>NephroWise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récupère</a:t>
            </a:r>
            <a:r>
              <a:rPr dirty="0">
                <a:latin typeface="+mj-lt"/>
              </a:rPr>
              <a:t> et </a:t>
            </a:r>
            <a:r>
              <a:rPr dirty="0" err="1">
                <a:latin typeface="+mj-lt"/>
              </a:rPr>
              <a:t>normalise</a:t>
            </a:r>
            <a:r>
              <a:rPr dirty="0">
                <a:latin typeface="+mj-lt"/>
              </a:rPr>
              <a:t> </a:t>
            </a:r>
            <a:r>
              <a:rPr dirty="0" err="1">
                <a:solidFill>
                  <a:srgbClr val="FC1369"/>
                </a:solidFill>
                <a:latin typeface="+mj-lt"/>
              </a:rPr>
              <a:t>automatiquement</a:t>
            </a:r>
            <a:r>
              <a:rPr dirty="0">
                <a:latin typeface="+mj-lt"/>
              </a:rPr>
              <a:t> les données de </a:t>
            </a:r>
            <a:r>
              <a:rPr dirty="0" err="1">
                <a:latin typeface="+mj-lt"/>
              </a:rPr>
              <a:t>parcours</a:t>
            </a:r>
            <a:r>
              <a:rPr dirty="0">
                <a:latin typeface="+mj-lt"/>
              </a:rPr>
              <a:t> </a:t>
            </a:r>
          </a:p>
        </p:txBody>
      </p:sp>
      <p:sp>
        <p:nvSpPr>
          <p:cNvPr id="198" name="COLLECTE"/>
          <p:cNvSpPr/>
          <p:nvPr/>
        </p:nvSpPr>
        <p:spPr>
          <a:xfrm>
            <a:off x="1968375" y="4397469"/>
            <a:ext cx="4076166" cy="930937"/>
          </a:xfrm>
          <a:prstGeom prst="roundRect">
            <a:avLst>
              <a:gd name="adj" fmla="val 23344"/>
            </a:avLst>
          </a:prstGeom>
          <a:gradFill>
            <a:gsLst>
              <a:gs pos="0">
                <a:srgbClr val="E7376B"/>
              </a:gs>
              <a:gs pos="100000">
                <a:srgbClr val="4A1276"/>
              </a:gs>
            </a:gsLst>
            <a:lin ang="4511648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COLLECTE</a:t>
            </a:r>
          </a:p>
        </p:txBody>
      </p:sp>
      <p:sp>
        <p:nvSpPr>
          <p:cNvPr id="199" name="TRAITEMENT"/>
          <p:cNvSpPr/>
          <p:nvPr/>
        </p:nvSpPr>
        <p:spPr>
          <a:xfrm>
            <a:off x="10153917" y="4397469"/>
            <a:ext cx="4076166" cy="930937"/>
          </a:xfrm>
          <a:prstGeom prst="roundRect">
            <a:avLst>
              <a:gd name="adj" fmla="val 23344"/>
            </a:avLst>
          </a:prstGeom>
          <a:gradFill>
            <a:gsLst>
              <a:gs pos="0">
                <a:srgbClr val="E7376B"/>
              </a:gs>
              <a:gs pos="100000">
                <a:srgbClr val="4A1276"/>
              </a:gs>
            </a:gsLst>
            <a:lin ang="4511648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TRAITEMENT</a:t>
            </a:r>
          </a:p>
        </p:txBody>
      </p:sp>
      <p:sp>
        <p:nvSpPr>
          <p:cNvPr id="200" name="Des règles cliniques et algorithmes d’IA sont appliqués pour l’aide à la décision médicale"/>
          <p:cNvSpPr txBox="1"/>
          <p:nvPr/>
        </p:nvSpPr>
        <p:spPr>
          <a:xfrm>
            <a:off x="8689317" y="5754068"/>
            <a:ext cx="6535594" cy="1853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lnSpc>
                <a:spcPct val="130000"/>
              </a:lnSpc>
              <a:defRPr sz="3000" b="1">
                <a:solidFill>
                  <a:srgbClr val="FC136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+mj-lt"/>
              </a:rPr>
              <a:t>Des </a:t>
            </a:r>
            <a:r>
              <a:rPr dirty="0" err="1">
                <a:latin typeface="+mj-lt"/>
              </a:rPr>
              <a:t>règles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cliniques</a:t>
            </a:r>
            <a:r>
              <a:rPr dirty="0">
                <a:latin typeface="+mj-lt"/>
              </a:rPr>
              <a:t> et </a:t>
            </a:r>
            <a:r>
              <a:rPr dirty="0" err="1">
                <a:latin typeface="+mj-lt"/>
              </a:rPr>
              <a:t>algorithmes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d’IA</a:t>
            </a:r>
            <a:r>
              <a:rPr dirty="0">
                <a:latin typeface="+mj-lt"/>
              </a:rPr>
              <a:t> </a:t>
            </a:r>
            <a:r>
              <a:rPr dirty="0" err="1">
                <a:solidFill>
                  <a:srgbClr val="4A1376"/>
                </a:solidFill>
                <a:latin typeface="+mj-lt"/>
              </a:rPr>
              <a:t>sont</a:t>
            </a:r>
            <a:r>
              <a:rPr dirty="0">
                <a:solidFill>
                  <a:srgbClr val="4A1376"/>
                </a:solidFill>
                <a:latin typeface="+mj-lt"/>
              </a:rPr>
              <a:t> appliqués pour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l’aide</a:t>
            </a:r>
            <a:r>
              <a:rPr dirty="0">
                <a:latin typeface="+mj-lt"/>
              </a:rPr>
              <a:t> à la </a:t>
            </a:r>
            <a:r>
              <a:rPr dirty="0" err="1">
                <a:latin typeface="+mj-lt"/>
              </a:rPr>
              <a:t>décision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médicale</a:t>
            </a:r>
            <a:r>
              <a:rPr dirty="0">
                <a:latin typeface="+mj-lt"/>
              </a:rPr>
              <a:t> </a:t>
            </a:r>
          </a:p>
        </p:txBody>
      </p:sp>
      <p:sp>
        <p:nvSpPr>
          <p:cNvPr id="214" name="Ligne de connexion"/>
          <p:cNvSpPr/>
          <p:nvPr/>
        </p:nvSpPr>
        <p:spPr>
          <a:xfrm>
            <a:off x="8613641" y="8514438"/>
            <a:ext cx="7806994" cy="1194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29" extrusionOk="0">
                <a:moveTo>
                  <a:pt x="0" y="13581"/>
                </a:moveTo>
                <a:cubicBezTo>
                  <a:pt x="7432" y="-5371"/>
                  <a:pt x="14632" y="-4488"/>
                  <a:pt x="21600" y="16229"/>
                </a:cubicBezTo>
              </a:path>
            </a:pathLst>
          </a:custGeom>
          <a:ln w="76200">
            <a:solidFill>
              <a:srgbClr val="4A1376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15" name="Ligne de connexion"/>
          <p:cNvSpPr/>
          <p:nvPr/>
        </p:nvSpPr>
        <p:spPr>
          <a:xfrm>
            <a:off x="8545190" y="9910840"/>
            <a:ext cx="7876881" cy="1152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5" extrusionOk="0">
                <a:moveTo>
                  <a:pt x="0" y="0"/>
                </a:moveTo>
                <a:cubicBezTo>
                  <a:pt x="7578" y="20958"/>
                  <a:pt x="14778" y="21600"/>
                  <a:pt x="21600" y="1927"/>
                </a:cubicBezTo>
              </a:path>
            </a:pathLst>
          </a:custGeom>
          <a:ln w="76200">
            <a:solidFill>
              <a:srgbClr val="4A1376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03" name="02"/>
          <p:cNvSpPr/>
          <p:nvPr/>
        </p:nvSpPr>
        <p:spPr>
          <a:xfrm>
            <a:off x="11676140" y="7997271"/>
            <a:ext cx="1270001" cy="127000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7200">
                <a:solidFill>
                  <a:srgbClr val="FC1369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lvl1pPr>
          </a:lstStyle>
          <a:p>
            <a:r>
              <a:t>02</a:t>
            </a:r>
          </a:p>
        </p:txBody>
      </p:sp>
      <p:sp>
        <p:nvSpPr>
          <p:cNvPr id="204" name="04"/>
          <p:cNvSpPr/>
          <p:nvPr/>
        </p:nvSpPr>
        <p:spPr>
          <a:xfrm>
            <a:off x="11723525" y="10488021"/>
            <a:ext cx="1270001" cy="127000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7200">
                <a:solidFill>
                  <a:srgbClr val="FC1369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lvl1pPr>
          </a:lstStyle>
          <a:p>
            <a:r>
              <a:t>04</a:t>
            </a:r>
          </a:p>
        </p:txBody>
      </p:sp>
      <p:sp>
        <p:nvSpPr>
          <p:cNvPr id="205" name="DÉCISION MÉDICALE"/>
          <p:cNvSpPr/>
          <p:nvPr/>
        </p:nvSpPr>
        <p:spPr>
          <a:xfrm>
            <a:off x="9773149" y="11936137"/>
            <a:ext cx="5170754" cy="1232242"/>
          </a:xfrm>
          <a:prstGeom prst="roundRect">
            <a:avLst>
              <a:gd name="adj" fmla="val 17636"/>
            </a:avLst>
          </a:prstGeom>
          <a:gradFill>
            <a:gsLst>
              <a:gs pos="0">
                <a:srgbClr val="E7376B"/>
              </a:gs>
              <a:gs pos="100000">
                <a:srgbClr val="4A1276"/>
              </a:gs>
            </a:gsLst>
            <a:lin ang="4511648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DÉCISION MÉDICALE</a:t>
            </a:r>
          </a:p>
        </p:txBody>
      </p:sp>
      <p:sp>
        <p:nvSpPr>
          <p:cNvPr id="206" name="RESTITUTION"/>
          <p:cNvSpPr/>
          <p:nvPr/>
        </p:nvSpPr>
        <p:spPr>
          <a:xfrm>
            <a:off x="18237381" y="4345375"/>
            <a:ext cx="4076166" cy="930937"/>
          </a:xfrm>
          <a:prstGeom prst="roundRect">
            <a:avLst>
              <a:gd name="adj" fmla="val 23344"/>
            </a:avLst>
          </a:prstGeom>
          <a:gradFill>
            <a:gsLst>
              <a:gs pos="0">
                <a:srgbClr val="E7376B"/>
              </a:gs>
              <a:gs pos="100000">
                <a:srgbClr val="4A1276"/>
              </a:gs>
            </a:gsLst>
            <a:lin ang="4511648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RESTITUTION</a:t>
            </a:r>
          </a:p>
        </p:txBody>
      </p:sp>
      <p:sp>
        <p:nvSpPr>
          <p:cNvPr id="207" name="03"/>
          <p:cNvSpPr/>
          <p:nvPr/>
        </p:nvSpPr>
        <p:spPr>
          <a:xfrm>
            <a:off x="19640463" y="5323611"/>
            <a:ext cx="1270001" cy="127000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7200">
                <a:solidFill>
                  <a:srgbClr val="FC1369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lvl1pPr>
          </a:lstStyle>
          <a:p>
            <a:r>
              <a:t>03</a:t>
            </a:r>
          </a:p>
        </p:txBody>
      </p:sp>
      <p:pic>
        <p:nvPicPr>
          <p:cNvPr id="208" name="Sans titre.png" descr="Sans titre.png"/>
          <p:cNvPicPr>
            <a:picLocks noChangeAspect="1"/>
          </p:cNvPicPr>
          <p:nvPr/>
        </p:nvPicPr>
        <p:blipFill>
          <a:blip r:embed="rId3"/>
          <a:srcRect l="76964" t="42099"/>
          <a:stretch>
            <a:fillRect/>
          </a:stretch>
        </p:blipFill>
        <p:spPr>
          <a:xfrm>
            <a:off x="17824165" y="6640912"/>
            <a:ext cx="4902771" cy="3033554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L’équipe médicale accède à une restitution des données et des résultats d’algorithmes"/>
          <p:cNvSpPr txBox="1"/>
          <p:nvPr/>
        </p:nvSpPr>
        <p:spPr>
          <a:xfrm>
            <a:off x="16842567" y="10159364"/>
            <a:ext cx="6535594" cy="1853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lnSpc>
                <a:spcPct val="130000"/>
              </a:lnSpc>
              <a:defRPr sz="3000" b="1">
                <a:solidFill>
                  <a:srgbClr val="FC136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4A1376"/>
                </a:solidFill>
                <a:latin typeface="+mj-lt"/>
              </a:rPr>
              <a:t>L’équipe médicale accède à une</a:t>
            </a:r>
            <a:r>
              <a:rPr>
                <a:latin typeface="+mj-lt"/>
              </a:rPr>
              <a:t> restitution des données et des résultats d’algorithmes </a:t>
            </a:r>
          </a:p>
        </p:txBody>
      </p:sp>
      <p:pic>
        <p:nvPicPr>
          <p:cNvPr id="210" name="adn.png" descr="ad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66" y="6700086"/>
            <a:ext cx="1026939" cy="1026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medecins-stethoscope.png" descr="medecins-stethoscop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448" y="6700086"/>
            <a:ext cx="1026940" cy="1026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harmacie.png" descr="pharmaci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076" y="6547135"/>
            <a:ext cx="1190660" cy="1190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traitement-cloud.png" descr="traitement-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90839" y="4133653"/>
            <a:ext cx="1190660" cy="11906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onnecteur droit 47"/>
          <p:cNvSpPr/>
          <p:nvPr/>
        </p:nvSpPr>
        <p:spPr>
          <a:xfrm>
            <a:off x="1097919" y="4458267"/>
            <a:ext cx="22188162" cy="1"/>
          </a:xfrm>
          <a:prstGeom prst="line">
            <a:avLst/>
          </a:prstGeom>
          <a:ln w="12700">
            <a:solidFill>
              <a:srgbClr val="44546A"/>
            </a:solidFill>
            <a:miter/>
          </a:ln>
        </p:spPr>
        <p:txBody>
          <a:bodyPr tIns="91439" bIns="91439"/>
          <a:lstStyle/>
          <a:p>
            <a:pPr algn="l" defTabSz="1828800">
              <a:defRPr sz="3600">
                <a:solidFill>
                  <a:srgbClr val="000000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endParaRPr/>
          </a:p>
        </p:txBody>
      </p:sp>
      <p:grpSp>
        <p:nvGrpSpPr>
          <p:cNvPr id="224" name="Groupe 16"/>
          <p:cNvGrpSpPr/>
          <p:nvPr/>
        </p:nvGrpSpPr>
        <p:grpSpPr>
          <a:xfrm>
            <a:off x="5034" y="13547836"/>
            <a:ext cx="24373932" cy="191926"/>
            <a:chOff x="0" y="0"/>
            <a:chExt cx="24373930" cy="191924"/>
          </a:xfrm>
        </p:grpSpPr>
        <p:sp>
          <p:nvSpPr>
            <p:cNvPr id="220" name="Rectangle 12"/>
            <p:cNvSpPr/>
            <p:nvPr/>
          </p:nvSpPr>
          <p:spPr>
            <a:xfrm>
              <a:off x="-1" y="-1"/>
              <a:ext cx="6080152" cy="191926"/>
            </a:xfrm>
            <a:prstGeom prst="rect">
              <a:avLst/>
            </a:prstGeom>
            <a:solidFill>
              <a:srgbClr val="D0CECE"/>
            </a:solidFill>
            <a:ln w="12700" cap="flat">
              <a:solidFill>
                <a:srgbClr val="D0CEC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1" name="Rectangle 13"/>
            <p:cNvSpPr/>
            <p:nvPr/>
          </p:nvSpPr>
          <p:spPr>
            <a:xfrm>
              <a:off x="6097926" y="-1"/>
              <a:ext cx="6080152" cy="191926"/>
            </a:xfrm>
            <a:prstGeom prst="rect">
              <a:avLst/>
            </a:prstGeom>
            <a:solidFill>
              <a:srgbClr val="848181"/>
            </a:solidFill>
            <a:ln w="12700" cap="flat">
              <a:solidFill>
                <a:srgbClr val="84818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2" name="Rectangle 14"/>
            <p:cNvSpPr/>
            <p:nvPr/>
          </p:nvSpPr>
          <p:spPr>
            <a:xfrm>
              <a:off x="12195852" y="-1"/>
              <a:ext cx="6080152" cy="191926"/>
            </a:xfrm>
            <a:prstGeom prst="rect">
              <a:avLst/>
            </a:prstGeom>
            <a:solidFill>
              <a:srgbClr val="4A1276"/>
            </a:solidFill>
            <a:ln w="12700" cap="flat">
              <a:solidFill>
                <a:srgbClr val="4A12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3" name="Rectangle 15"/>
            <p:cNvSpPr/>
            <p:nvPr/>
          </p:nvSpPr>
          <p:spPr>
            <a:xfrm>
              <a:off x="18293779" y="-1"/>
              <a:ext cx="6080152" cy="191926"/>
            </a:xfrm>
            <a:prstGeom prst="rect">
              <a:avLst/>
            </a:prstGeom>
            <a:solidFill>
              <a:srgbClr val="E7376B"/>
            </a:solidFill>
            <a:ln w="12700" cap="flat">
              <a:solidFill>
                <a:srgbClr val="E7376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225" name="Graphique 11" descr="Graphiqu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80" y="12441472"/>
            <a:ext cx="2379060" cy="682173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081298" y="12553957"/>
            <a:ext cx="276753" cy="457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227" name="En quoi NephroWise se différencie ?"/>
          <p:cNvSpPr txBox="1"/>
          <p:nvPr/>
        </p:nvSpPr>
        <p:spPr>
          <a:xfrm>
            <a:off x="4762372" y="905868"/>
            <a:ext cx="1485925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300"/>
            </a:pPr>
            <a:r>
              <a:rPr sz="6000" dirty="0" err="1"/>
              <a:t>En</a:t>
            </a:r>
            <a:r>
              <a:rPr sz="6000" dirty="0"/>
              <a:t> quoi </a:t>
            </a:r>
            <a:r>
              <a:rPr sz="6000" b="1" dirty="0" err="1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</a:rPr>
              <a:t>NephroWise</a:t>
            </a:r>
            <a:r>
              <a:rPr sz="6000" b="1" dirty="0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</a:rPr>
              <a:t> se </a:t>
            </a:r>
            <a:r>
              <a:rPr sz="6000" b="1" dirty="0" err="1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</a:rPr>
              <a:t>différencie</a:t>
            </a:r>
            <a:r>
              <a:rPr sz="6000" b="1" dirty="0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</a:rPr>
              <a:t> ?</a:t>
            </a:r>
            <a:r>
              <a:rPr sz="6000" dirty="0"/>
              <a:t> </a:t>
            </a:r>
          </a:p>
        </p:txBody>
      </p:sp>
      <p:sp>
        <p:nvSpPr>
          <p:cNvPr id="228" name="3 PRINCIPALES FONCTIONNALITÉS DIFFÉRENCIANTES"/>
          <p:cNvSpPr txBox="1"/>
          <p:nvPr/>
        </p:nvSpPr>
        <p:spPr>
          <a:xfrm>
            <a:off x="7435593" y="3828347"/>
            <a:ext cx="9038879" cy="125984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827E7E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lvl1pPr>
          </a:lstStyle>
          <a:p>
            <a:r>
              <a:t>3 PRINCIPALES FONCTIONNALITÉS DIFFÉRENCIANTES</a:t>
            </a:r>
          </a:p>
        </p:txBody>
      </p:sp>
      <p:sp>
        <p:nvSpPr>
          <p:cNvPr id="229" name="ZoneTexte 39"/>
          <p:cNvSpPr txBox="1"/>
          <p:nvPr/>
        </p:nvSpPr>
        <p:spPr>
          <a:xfrm>
            <a:off x="2181502" y="5155522"/>
            <a:ext cx="1750823" cy="216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13000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lvl1pPr>
          </a:lstStyle>
          <a:p>
            <a:r>
              <a:t>01</a:t>
            </a:r>
          </a:p>
        </p:txBody>
      </p:sp>
      <p:sp>
        <p:nvSpPr>
          <p:cNvPr id="230" name="ZoneTexte 40"/>
          <p:cNvSpPr txBox="1"/>
          <p:nvPr/>
        </p:nvSpPr>
        <p:spPr>
          <a:xfrm>
            <a:off x="2181502" y="7720306"/>
            <a:ext cx="1945641" cy="216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13000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lvl1pPr>
          </a:lstStyle>
          <a:p>
            <a:r>
              <a:t>02</a:t>
            </a:r>
          </a:p>
        </p:txBody>
      </p:sp>
      <p:sp>
        <p:nvSpPr>
          <p:cNvPr id="231" name="ZoneTexte 33"/>
          <p:cNvSpPr txBox="1"/>
          <p:nvPr/>
        </p:nvSpPr>
        <p:spPr>
          <a:xfrm>
            <a:off x="2181502" y="10671538"/>
            <a:ext cx="1955547" cy="216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13000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lvl1pPr>
          </a:lstStyle>
          <a:p>
            <a:r>
              <a:t>03</a:t>
            </a:r>
          </a:p>
        </p:txBody>
      </p:sp>
      <p:sp>
        <p:nvSpPr>
          <p:cNvPr id="232" name="Rectangle 35"/>
          <p:cNvSpPr/>
          <p:nvPr/>
        </p:nvSpPr>
        <p:spPr>
          <a:xfrm rot="10800000">
            <a:off x="2461523" y="7733190"/>
            <a:ext cx="18556135" cy="29334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endParaRPr/>
          </a:p>
        </p:txBody>
      </p:sp>
      <p:sp>
        <p:nvSpPr>
          <p:cNvPr id="233" name="Rectangle 35"/>
          <p:cNvSpPr/>
          <p:nvPr/>
        </p:nvSpPr>
        <p:spPr>
          <a:xfrm rot="10800000">
            <a:off x="2461523" y="10591847"/>
            <a:ext cx="18556135" cy="29334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endParaRPr/>
          </a:p>
        </p:txBody>
      </p:sp>
      <p:sp>
        <p:nvSpPr>
          <p:cNvPr id="234" name="0%…"/>
          <p:cNvSpPr txBox="1"/>
          <p:nvPr/>
        </p:nvSpPr>
        <p:spPr>
          <a:xfrm>
            <a:off x="7482682" y="6210872"/>
            <a:ext cx="10881137" cy="792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4E0C7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Captation automatique de données de ville</a:t>
            </a:r>
          </a:p>
        </p:txBody>
      </p:sp>
      <p:sp>
        <p:nvSpPr>
          <p:cNvPr id="235" name="0%…"/>
          <p:cNvSpPr txBox="1"/>
          <p:nvPr/>
        </p:nvSpPr>
        <p:spPr>
          <a:xfrm>
            <a:off x="7458383" y="9048596"/>
            <a:ext cx="10313618" cy="792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4E0C7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Généralisation d’alertes personnalisables</a:t>
            </a:r>
          </a:p>
        </p:txBody>
      </p:sp>
      <p:sp>
        <p:nvSpPr>
          <p:cNvPr id="236" name="0%…"/>
          <p:cNvSpPr txBox="1"/>
          <p:nvPr/>
        </p:nvSpPr>
        <p:spPr>
          <a:xfrm>
            <a:off x="7482682" y="11441302"/>
            <a:ext cx="10881137" cy="792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4E0C7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Une équipe d’infirmières de télésuivi </a:t>
            </a:r>
          </a:p>
        </p:txBody>
      </p:sp>
      <p:pic>
        <p:nvPicPr>
          <p:cNvPr id="237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928" y="8579622"/>
            <a:ext cx="1339698" cy="1339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nurse.png" descr="nurse.png"/>
          <p:cNvPicPr>
            <a:picLocks noChangeAspect="1"/>
          </p:cNvPicPr>
          <p:nvPr/>
        </p:nvPicPr>
        <p:blipFill>
          <a:blip r:embed="rId5"/>
          <a:srcRect t="19979" b="14576"/>
          <a:stretch>
            <a:fillRect/>
          </a:stretch>
        </p:blipFill>
        <p:spPr>
          <a:xfrm>
            <a:off x="5678917" y="11396768"/>
            <a:ext cx="1559802" cy="1020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molecules.png" descr="molecul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928" y="5937262"/>
            <a:ext cx="1339698" cy="13396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3E8C54-364A-0E20-35BD-52C19B54D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B0417DDB-F1CD-0C5B-97A7-1D956E228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143" t="89176" r="18196" b="-1"/>
          <a:stretch/>
        </p:blipFill>
        <p:spPr>
          <a:xfrm>
            <a:off x="-10160" y="0"/>
            <a:ext cx="24384000" cy="3733108"/>
          </a:xfrm>
          <a:custGeom>
            <a:avLst/>
            <a:gdLst>
              <a:gd name="connsiteX0" fmla="*/ 0 w 12191999"/>
              <a:gd name="connsiteY0" fmla="*/ 0 h 3321728"/>
              <a:gd name="connsiteX1" fmla="*/ 12191999 w 12191999"/>
              <a:gd name="connsiteY1" fmla="*/ 0 h 3321728"/>
              <a:gd name="connsiteX2" fmla="*/ 12191999 w 12191999"/>
              <a:gd name="connsiteY2" fmla="*/ 3321728 h 3321728"/>
              <a:gd name="connsiteX3" fmla="*/ 0 w 12191999"/>
              <a:gd name="connsiteY3" fmla="*/ 3321728 h 332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21728">
                <a:moveTo>
                  <a:pt x="0" y="0"/>
                </a:moveTo>
                <a:lnTo>
                  <a:pt x="12191999" y="0"/>
                </a:lnTo>
                <a:lnTo>
                  <a:pt x="12191999" y="3321728"/>
                </a:lnTo>
                <a:lnTo>
                  <a:pt x="0" y="3321728"/>
                </a:lnTo>
                <a:close/>
              </a:path>
            </a:pathLst>
          </a:custGeom>
          <a:effectLst>
            <a:outerShdw blurRad="203200" dist="114300" dir="5400000" algn="t" rotWithShape="0">
              <a:prstClr val="black">
                <a:alpha val="3000"/>
              </a:prstClr>
            </a:outerShdw>
          </a:effectLst>
        </p:spPr>
      </p:pic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4248AB69-2DD7-DD69-E7D7-13A1D0A3C7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6" y="3176"/>
          <a:ext cx="3176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" imgW="425" imgH="424" progId="TCLayout.ActiveDocument.1">
                  <p:embed/>
                </p:oleObj>
              </mc:Choice>
              <mc:Fallback>
                <p:oleObj name="Diapositive think-cell" r:id="rId5" imgW="425" imgH="424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4248AB69-2DD7-DD69-E7D7-13A1D0A3C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3176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770C90CB-9F72-ED2D-32D3-7B2AFE94B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982" y="679953"/>
            <a:ext cx="22004768" cy="2651126"/>
          </a:xfrm>
        </p:spPr>
        <p:txBody>
          <a:bodyPr vert="horz">
            <a:norm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5300"/>
            </a:pP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iutadella Rounded Regular"/>
                <a:sym typeface="Ciutadella Rounded Regular"/>
              </a:rPr>
              <a:t>Une utilisation de l’</a:t>
            </a:r>
            <a:r>
              <a:rPr lang="fr-FR" sz="6000" b="1" kern="0" dirty="0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  <a:latin typeface="Ciutadella Rounded Regular"/>
                <a:sym typeface="Ciutadella Rounded Regular"/>
              </a:rPr>
              <a:t>intelligence artificielle </a:t>
            </a:r>
            <a:r>
              <a:rPr lang="fr-FR" sz="6000" kern="0" dirty="0">
                <a:solidFill>
                  <a:srgbClr val="5E5E5E"/>
                </a:solidFill>
                <a:latin typeface="Ciutadella Rounded Regular"/>
                <a:sym typeface="Ciutadella Rounded Regular"/>
              </a:rPr>
              <a:t>pour la </a:t>
            </a:r>
            <a:br>
              <a:rPr lang="fr-FR" sz="6000" kern="0" dirty="0">
                <a:solidFill>
                  <a:srgbClr val="5E5E5E"/>
                </a:solidFill>
                <a:latin typeface="Ciutadella Rounded Regular"/>
                <a:sym typeface="Ciutadella Rounded Regular"/>
              </a:rPr>
            </a:br>
            <a:r>
              <a:rPr lang="fr-FR" sz="6000" kern="0" dirty="0">
                <a:solidFill>
                  <a:srgbClr val="5E5E5E"/>
                </a:solidFill>
                <a:latin typeface="Ciutadella Rounded Regular"/>
                <a:sym typeface="Ciutadella Rounded Regular"/>
              </a:rPr>
              <a:t> reconnaissance automatique</a:t>
            </a:r>
            <a:r>
              <a:rPr kumimoji="0" lang="fr-FR" sz="60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  <a:effectLst/>
                <a:uLnTx/>
                <a:uFillTx/>
                <a:latin typeface="Ciutadella Rounded Regular"/>
                <a:sym typeface="Ciutadella Rounded Regular"/>
              </a:rPr>
              <a:t> des résultats de biologie</a:t>
            </a:r>
            <a:endParaRPr lang="en-US" sz="88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atin typeface="+mj-lt"/>
            </a:endParaRP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7F8A8E24-5694-2FF5-4F15-B39524B56D1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000" y="12498623"/>
            <a:ext cx="2804160" cy="804066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72875079-0397-EE1E-80E0-E80E6D46CB96}"/>
              </a:ext>
            </a:extLst>
          </p:cNvPr>
          <p:cNvGrpSpPr/>
          <p:nvPr/>
        </p:nvGrpSpPr>
        <p:grpSpPr>
          <a:xfrm>
            <a:off x="-8888" y="13524076"/>
            <a:ext cx="24373840" cy="191924"/>
            <a:chOff x="-18822" y="5626249"/>
            <a:chExt cx="12164329" cy="9596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940453-1374-2615-E214-10F9729C186D}"/>
                </a:ext>
              </a:extLst>
            </p:cNvPr>
            <p:cNvSpPr/>
            <p:nvPr userDrawn="1"/>
          </p:nvSpPr>
          <p:spPr>
            <a:xfrm>
              <a:off x="-18822" y="5626249"/>
              <a:ext cx="3034429" cy="95962"/>
            </a:xfrm>
            <a:prstGeom prst="rect">
              <a:avLst/>
            </a:prstGeom>
            <a:solidFill>
              <a:srgbClr val="D0CECE"/>
            </a:solidFill>
            <a:ln w="12700" cap="flat">
              <a:solidFill>
                <a:srgbClr val="D0CECE"/>
              </a:solidFill>
              <a:prstDash val="solid"/>
              <a:round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821530" hangingPunct="1"/>
              <a:endParaRPr lang="en-US" sz="3200" kern="120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4639591-C05B-33CB-E3A8-21818741495A}"/>
                </a:ext>
              </a:extLst>
            </p:cNvPr>
            <p:cNvSpPr/>
            <p:nvPr userDrawn="1"/>
          </p:nvSpPr>
          <p:spPr>
            <a:xfrm>
              <a:off x="3024478" y="5626249"/>
              <a:ext cx="3034429" cy="95962"/>
            </a:xfrm>
            <a:prstGeom prst="rect">
              <a:avLst/>
            </a:prstGeom>
            <a:solidFill>
              <a:srgbClr val="848181"/>
            </a:solidFill>
            <a:ln w="12700" cap="flat">
              <a:solidFill>
                <a:srgbClr val="848181"/>
              </a:solidFill>
              <a:prstDash val="solid"/>
              <a:round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821530" hangingPunct="1"/>
              <a:endParaRPr lang="en-US" sz="3200" kern="120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CCB781F-76CE-6389-F8E5-9614E3D519BF}"/>
                </a:ext>
              </a:extLst>
            </p:cNvPr>
            <p:cNvSpPr/>
            <p:nvPr userDrawn="1"/>
          </p:nvSpPr>
          <p:spPr>
            <a:xfrm>
              <a:off x="6067778" y="5626249"/>
              <a:ext cx="3034429" cy="95962"/>
            </a:xfrm>
            <a:prstGeom prst="rect">
              <a:avLst/>
            </a:prstGeom>
            <a:solidFill>
              <a:srgbClr val="4A1276"/>
            </a:solidFill>
            <a:ln w="12700" cap="flat">
              <a:solidFill>
                <a:srgbClr val="4A1276"/>
              </a:solidFill>
              <a:prstDash val="solid"/>
              <a:round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821530" hangingPunct="1"/>
              <a:endParaRPr lang="en-US" sz="3200" kern="120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3275760-EFEC-670D-3E3A-AD93D5B44636}"/>
                </a:ext>
              </a:extLst>
            </p:cNvPr>
            <p:cNvSpPr/>
            <p:nvPr userDrawn="1"/>
          </p:nvSpPr>
          <p:spPr>
            <a:xfrm>
              <a:off x="9111078" y="5626249"/>
              <a:ext cx="3034429" cy="95962"/>
            </a:xfrm>
            <a:prstGeom prst="rect">
              <a:avLst/>
            </a:prstGeom>
            <a:solidFill>
              <a:srgbClr val="E7376B"/>
            </a:solidFill>
            <a:ln w="12700" cap="flat">
              <a:solidFill>
                <a:srgbClr val="E7376B"/>
              </a:solidFill>
              <a:prstDash val="solid"/>
              <a:round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821530" hangingPunct="1"/>
              <a:endParaRPr lang="en-US" sz="3200" kern="1200">
                <a:solidFill>
                  <a:prstClr val="black"/>
                </a:solidFill>
                <a:latin typeface="Helvetica Neue Medium"/>
              </a:endParaRPr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290C7E-00F5-5188-9259-E462B2238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E26E6586-432C-4243-927E-6945A4C46BFD}" type="slidenum">
              <a:rPr lang="en-US" kern="1200">
                <a:solidFill>
                  <a:prstClr val="white"/>
                </a:solidFill>
                <a:latin typeface="CiutadellaW04-Reg"/>
              </a:rPr>
              <a:pPr defTabSz="1828800" hangingPunct="1"/>
              <a:t>6</a:t>
            </a:fld>
            <a:endParaRPr lang="en-US" kern="1200" dirty="0">
              <a:solidFill>
                <a:prstClr val="white"/>
              </a:solidFill>
              <a:latin typeface="CiutadellaW04-Reg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C3952E4-D45D-2CE7-BFF3-AB395EE649A0}"/>
              </a:ext>
            </a:extLst>
          </p:cNvPr>
          <p:cNvSpPr/>
          <p:nvPr/>
        </p:nvSpPr>
        <p:spPr>
          <a:xfrm>
            <a:off x="10685416" y="6322422"/>
            <a:ext cx="2926080" cy="269094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fr-FR" sz="3600" kern="1200">
              <a:solidFill>
                <a:prstClr val="white"/>
              </a:solidFill>
              <a:latin typeface="CiutadellaW04-Reg"/>
            </a:endParaRPr>
          </a:p>
        </p:txBody>
      </p:sp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79CE8BA0-AB98-C3DA-9DA3-E236215E377F}"/>
              </a:ext>
            </a:extLst>
          </p:cNvPr>
          <p:cNvSpPr/>
          <p:nvPr/>
        </p:nvSpPr>
        <p:spPr>
          <a:xfrm>
            <a:off x="6088520" y="11386243"/>
            <a:ext cx="1750424" cy="55271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fr-FR" sz="3600" kern="1200">
              <a:solidFill>
                <a:prstClr val="white"/>
              </a:solidFill>
              <a:latin typeface="CiutadellaW04-Reg"/>
            </a:endParaRPr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B24CDFA6-D47C-6D45-62D7-558AA352C057}"/>
              </a:ext>
            </a:extLst>
          </p:cNvPr>
          <p:cNvSpPr/>
          <p:nvPr/>
        </p:nvSpPr>
        <p:spPr>
          <a:xfrm>
            <a:off x="15328646" y="8243815"/>
            <a:ext cx="1750424" cy="55271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fr-FR" sz="3600" kern="1200">
              <a:solidFill>
                <a:prstClr val="white"/>
              </a:solidFill>
              <a:latin typeface="CiutadellaW04-Reg"/>
            </a:endParaRPr>
          </a:p>
        </p:txBody>
      </p:sp>
      <p:pic>
        <p:nvPicPr>
          <p:cNvPr id="12" name="Image 1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FEA5B43E-3C14-3A34-4369-B7DAB4607E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7047" y="4000972"/>
            <a:ext cx="4444562" cy="5043312"/>
          </a:xfrm>
          <a:prstGeom prst="rect">
            <a:avLst/>
          </a:prstGeom>
        </p:spPr>
      </p:pic>
      <p:pic>
        <p:nvPicPr>
          <p:cNvPr id="2054" name="Picture 6" descr="Comprendre le bilan sanguin – Lymphome &amp; Cie">
            <a:extLst>
              <a:ext uri="{FF2B5EF4-FFF2-40B4-BE49-F238E27FC236}">
                <a16:creationId xmlns:a16="http://schemas.microsoft.com/office/drawing/2014/main" id="{2F626945-A7D2-9F5B-F971-9F27422E3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78" y="10059146"/>
            <a:ext cx="4508436" cy="30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5808B95-EB25-DE29-B7C6-8645F1904B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387" y="9188067"/>
            <a:ext cx="1618694" cy="1618694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82EF5B7-6947-8D74-CBDA-E488572F4ECD}"/>
              </a:ext>
            </a:extLst>
          </p:cNvPr>
          <p:cNvSpPr/>
          <p:nvPr/>
        </p:nvSpPr>
        <p:spPr>
          <a:xfrm>
            <a:off x="8379491" y="11174106"/>
            <a:ext cx="6695046" cy="2357183"/>
          </a:xfrm>
          <a:prstGeom prst="roundRect">
            <a:avLst>
              <a:gd name="adj" fmla="val 15586"/>
            </a:avLst>
          </a:prstGeom>
          <a:solidFill>
            <a:schemeClr val="bg1">
              <a:lumMod val="95000"/>
            </a:schemeClr>
          </a:solidFill>
          <a:ln w="3679" cap="flat">
            <a:noFill/>
            <a:prstDash val="solid"/>
            <a:miter/>
          </a:ln>
        </p:spPr>
        <p:txBody>
          <a:bodyPr wrap="square" lIns="288000" rIns="576000" rtlCol="0" anchor="ctr">
            <a:noAutofit/>
          </a:bodyPr>
          <a:lstStyle/>
          <a:p>
            <a:pPr defTabSz="1828800" hangingPunct="1">
              <a:defRPr/>
            </a:pPr>
            <a:r>
              <a:rPr lang="fr-FR" sz="4000" kern="1200" dirty="0">
                <a:gradFill>
                  <a:gsLst>
                    <a:gs pos="0">
                      <a:srgbClr val="4A1276"/>
                    </a:gs>
                    <a:gs pos="100000">
                      <a:srgbClr val="E7376B"/>
                    </a:gs>
                  </a:gsLst>
                  <a:lin ang="2700000" scaled="0"/>
                </a:gradFill>
                <a:latin typeface="CiutadellaW04-Medium"/>
              </a:rPr>
              <a:t>Mobilisation des techniques algorithmiques de </a:t>
            </a:r>
            <a:r>
              <a:rPr lang="fr-FR" sz="4000" kern="1200" dirty="0" err="1">
                <a:gradFill>
                  <a:gsLst>
                    <a:gs pos="0">
                      <a:srgbClr val="4A1276"/>
                    </a:gs>
                    <a:gs pos="100000">
                      <a:srgbClr val="E7376B"/>
                    </a:gs>
                  </a:gsLst>
                  <a:lin ang="2700000" scaled="0"/>
                </a:gradFill>
                <a:latin typeface="CiutadellaW04-Medium"/>
              </a:rPr>
              <a:t>deep</a:t>
            </a:r>
            <a:r>
              <a:rPr lang="fr-FR" sz="4000" kern="1200" dirty="0">
                <a:gradFill>
                  <a:gsLst>
                    <a:gs pos="0">
                      <a:srgbClr val="4A1276"/>
                    </a:gs>
                    <a:gs pos="100000">
                      <a:srgbClr val="E7376B"/>
                    </a:gs>
                  </a:gsLst>
                  <a:lin ang="2700000" scaled="0"/>
                </a:gradFill>
                <a:latin typeface="CiutadellaW04-Medium"/>
              </a:rPr>
              <a:t> </a:t>
            </a:r>
            <a:r>
              <a:rPr lang="fr-FR" sz="4000" kern="1200" dirty="0" err="1">
                <a:gradFill>
                  <a:gsLst>
                    <a:gs pos="0">
                      <a:srgbClr val="4A1276"/>
                    </a:gs>
                    <a:gs pos="100000">
                      <a:srgbClr val="E7376B"/>
                    </a:gs>
                  </a:gsLst>
                  <a:lin ang="2700000" scaled="0"/>
                </a:gradFill>
                <a:latin typeface="CiutadellaW04-Medium"/>
              </a:rPr>
              <a:t>learning</a:t>
            </a:r>
            <a:r>
              <a:rPr lang="fr-FR" sz="4000" kern="1200" dirty="0">
                <a:gradFill>
                  <a:gsLst>
                    <a:gs pos="0">
                      <a:srgbClr val="4A1276"/>
                    </a:gs>
                    <a:gs pos="100000">
                      <a:srgbClr val="E7376B"/>
                    </a:gs>
                  </a:gsLst>
                  <a:lin ang="2700000" scaled="0"/>
                </a:gradFill>
                <a:latin typeface="CiutadellaW04-Medium"/>
              </a:rPr>
              <a:t> (LLM)</a:t>
            </a:r>
          </a:p>
        </p:txBody>
      </p:sp>
      <p:pic>
        <p:nvPicPr>
          <p:cNvPr id="11" name="Image 10" descr="Une image contenant texte, ligne, Tracé, diagramme&#10;&#10;Description générée automatiquement">
            <a:extLst>
              <a:ext uri="{FF2B5EF4-FFF2-40B4-BE49-F238E27FC236}">
                <a16:creationId xmlns:a16="http://schemas.microsoft.com/office/drawing/2014/main" id="{C50393F1-C21D-4769-FD87-A4EE5FF599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528" y="9519327"/>
            <a:ext cx="5973596" cy="3245498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185731D8-A806-2548-24A5-56427C73499C}"/>
              </a:ext>
            </a:extLst>
          </p:cNvPr>
          <p:cNvSpPr/>
          <p:nvPr/>
        </p:nvSpPr>
        <p:spPr>
          <a:xfrm>
            <a:off x="1676836" y="4100046"/>
            <a:ext cx="2592000" cy="25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fr-FR" sz="3600" kern="1200">
              <a:solidFill>
                <a:prstClr val="white"/>
              </a:solidFill>
              <a:latin typeface="CiutadellaW04-Reg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20EDC147-EF79-95C5-D9CA-1287A8D1E01B}"/>
              </a:ext>
            </a:extLst>
          </p:cNvPr>
          <p:cNvSpPr/>
          <p:nvPr/>
        </p:nvSpPr>
        <p:spPr>
          <a:xfrm>
            <a:off x="-46024" y="6573766"/>
            <a:ext cx="6037720" cy="2126516"/>
          </a:xfrm>
          <a:prstGeom prst="roundRect">
            <a:avLst>
              <a:gd name="adj" fmla="val 15586"/>
            </a:avLst>
          </a:prstGeom>
          <a:solidFill>
            <a:schemeClr val="bg1">
              <a:lumMod val="95000"/>
            </a:schemeClr>
          </a:solidFill>
          <a:ln w="3679" cap="flat">
            <a:noFill/>
            <a:prstDash val="solid"/>
            <a:miter/>
          </a:ln>
        </p:spPr>
        <p:txBody>
          <a:bodyPr wrap="square" lIns="288000" rIns="576000" rtlCol="0" anchor="ctr">
            <a:spAutoFit/>
          </a:bodyPr>
          <a:lstStyle/>
          <a:p>
            <a:pPr defTabSz="1828800" hangingPunct="1">
              <a:defRPr/>
            </a:pPr>
            <a:r>
              <a:rPr lang="fr-FR" sz="4000" kern="1200" dirty="0">
                <a:gradFill>
                  <a:gsLst>
                    <a:gs pos="0">
                      <a:srgbClr val="4A1276"/>
                    </a:gs>
                    <a:gs pos="100000">
                      <a:srgbClr val="E7376B"/>
                    </a:gs>
                  </a:gsLst>
                  <a:lin ang="2700000" scaled="0"/>
                </a:gradFill>
                <a:latin typeface="CiutadellaW04-Medium"/>
              </a:rPr>
              <a:t>Réception de formats variés selon les sources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435530D-8E07-076D-441E-C07633EF63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7989" y="4572859"/>
            <a:ext cx="1646374" cy="1646374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CB1F01DD-A900-E5F4-18EF-EC0438AA1978}"/>
              </a:ext>
            </a:extLst>
          </p:cNvPr>
          <p:cNvSpPr/>
          <p:nvPr/>
        </p:nvSpPr>
        <p:spPr>
          <a:xfrm>
            <a:off x="6865128" y="4770454"/>
            <a:ext cx="2926080" cy="269094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fr-FR" sz="3600" kern="1200">
              <a:solidFill>
                <a:prstClr val="white"/>
              </a:solidFill>
              <a:latin typeface="CiutadellaW04-Reg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B061B94-5BD6-21D0-84A5-4AE175744816}"/>
              </a:ext>
            </a:extLst>
          </p:cNvPr>
          <p:cNvSpPr/>
          <p:nvPr/>
        </p:nvSpPr>
        <p:spPr>
          <a:xfrm>
            <a:off x="10168958" y="4106808"/>
            <a:ext cx="2592000" cy="25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fr-FR" sz="3600" kern="1200">
              <a:solidFill>
                <a:prstClr val="white"/>
              </a:solidFill>
              <a:latin typeface="CiutadellaW04-Reg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0899795B-49D6-243F-B42E-B850616D74DB}"/>
              </a:ext>
            </a:extLst>
          </p:cNvPr>
          <p:cNvSpPr/>
          <p:nvPr/>
        </p:nvSpPr>
        <p:spPr>
          <a:xfrm>
            <a:off x="7810160" y="6594690"/>
            <a:ext cx="7290400" cy="2126516"/>
          </a:xfrm>
          <a:prstGeom prst="roundRect">
            <a:avLst>
              <a:gd name="adj" fmla="val 15586"/>
            </a:avLst>
          </a:prstGeom>
          <a:solidFill>
            <a:schemeClr val="bg1">
              <a:lumMod val="95000"/>
            </a:schemeClr>
          </a:solidFill>
          <a:ln w="3679" cap="flat">
            <a:noFill/>
            <a:prstDash val="solid"/>
            <a:miter/>
          </a:ln>
        </p:spPr>
        <p:txBody>
          <a:bodyPr wrap="square" lIns="288000" rIns="576000" rtlCol="0" anchor="ctr">
            <a:spAutoFit/>
          </a:bodyPr>
          <a:lstStyle/>
          <a:p>
            <a:pPr defTabSz="1828800" hangingPunct="1">
              <a:defRPr/>
            </a:pPr>
            <a:r>
              <a:rPr lang="fr-FR" sz="4000" kern="1200" dirty="0">
                <a:gradFill>
                  <a:gsLst>
                    <a:gs pos="0">
                      <a:srgbClr val="4A1276"/>
                    </a:gs>
                    <a:gs pos="100000">
                      <a:srgbClr val="E7376B"/>
                    </a:gs>
                  </a:gsLst>
                  <a:lin ang="2700000" scaled="0"/>
                </a:gradFill>
                <a:latin typeface="CiutadellaW04-Medium"/>
              </a:rPr>
              <a:t>Normalisation des résultats par machine </a:t>
            </a:r>
            <a:r>
              <a:rPr lang="fr-FR" sz="4000" kern="1200" dirty="0" err="1">
                <a:gradFill>
                  <a:gsLst>
                    <a:gs pos="0">
                      <a:srgbClr val="4A1276"/>
                    </a:gs>
                    <a:gs pos="100000">
                      <a:srgbClr val="E7376B"/>
                    </a:gs>
                  </a:gsLst>
                  <a:lin ang="2700000" scaled="0"/>
                </a:gradFill>
                <a:latin typeface="CiutadellaW04-Medium"/>
              </a:rPr>
              <a:t>learning</a:t>
            </a:r>
            <a:r>
              <a:rPr lang="fr-FR" sz="4000" kern="1200" dirty="0">
                <a:gradFill>
                  <a:gsLst>
                    <a:gs pos="0">
                      <a:srgbClr val="4A1276"/>
                    </a:gs>
                    <a:gs pos="100000">
                      <a:srgbClr val="E7376B"/>
                    </a:gs>
                  </a:gsLst>
                  <a:lin ang="2700000" scaled="0"/>
                </a:gradFill>
                <a:latin typeface="CiutadellaW04-Medium"/>
              </a:rPr>
              <a:t> sur 2m de résultats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3DCC46F8-0740-2A0D-ED32-F84EABD65E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25788" y="4568044"/>
            <a:ext cx="1656000" cy="1656000"/>
          </a:xfrm>
          <a:prstGeom prst="rect">
            <a:avLst/>
          </a:prstGeom>
        </p:spPr>
      </p:pic>
      <p:sp>
        <p:nvSpPr>
          <p:cNvPr id="31" name="Flèche vers la droite 30">
            <a:extLst>
              <a:ext uri="{FF2B5EF4-FFF2-40B4-BE49-F238E27FC236}">
                <a16:creationId xmlns:a16="http://schemas.microsoft.com/office/drawing/2014/main" id="{49A74468-353E-9426-F819-40B693E70988}"/>
              </a:ext>
            </a:extLst>
          </p:cNvPr>
          <p:cNvSpPr/>
          <p:nvPr/>
        </p:nvSpPr>
        <p:spPr>
          <a:xfrm>
            <a:off x="6088520" y="5119691"/>
            <a:ext cx="1750424" cy="55271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fr-FR" sz="3600" kern="1200">
              <a:solidFill>
                <a:prstClr val="white"/>
              </a:solidFill>
              <a:latin typeface="CiutadellaW04-Reg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1E7FA9-1B21-BCC1-E55D-B6BD07CEF0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01213" y="10090897"/>
            <a:ext cx="1257218" cy="125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"/>
          <p:cNvSpPr/>
          <p:nvPr/>
        </p:nvSpPr>
        <p:spPr>
          <a:xfrm>
            <a:off x="-17447" y="-15922"/>
            <a:ext cx="24418894" cy="13747844"/>
          </a:xfrm>
          <a:prstGeom prst="rect">
            <a:avLst/>
          </a:prstGeom>
          <a:solidFill>
            <a:srgbClr val="000000">
              <a:alpha val="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 dirty="0">
              <a:latin typeface="Ciutadella Rounded Regular" pitchFamily="2" charset="0"/>
            </a:endParaRPr>
          </a:p>
        </p:txBody>
      </p:sp>
      <p:pic>
        <p:nvPicPr>
          <p:cNvPr id="173" name="Graphique 76" descr="Graphique 76"/>
          <p:cNvPicPr>
            <a:picLocks noChangeAspect="1"/>
          </p:cNvPicPr>
          <p:nvPr/>
        </p:nvPicPr>
        <p:blipFill>
          <a:blip r:embed="rId2"/>
          <a:srcRect t="87639"/>
          <a:stretch>
            <a:fillRect/>
          </a:stretch>
        </p:blipFill>
        <p:spPr>
          <a:xfrm>
            <a:off x="-3192756" y="0"/>
            <a:ext cx="30769568" cy="3424141"/>
          </a:xfrm>
          <a:prstGeom prst="rect">
            <a:avLst/>
          </a:prstGeom>
          <a:ln w="12700">
            <a:miter lim="400000"/>
          </a:ln>
          <a:effectLst>
            <a:outerShdw blurRad="203200" dist="114300" dir="5400000" rotWithShape="0">
              <a:srgbClr val="000000">
                <a:alpha val="3000"/>
              </a:srgbClr>
            </a:outerShdw>
          </a:effectLst>
        </p:spPr>
      </p:pic>
      <p:grpSp>
        <p:nvGrpSpPr>
          <p:cNvPr id="178" name="Groupe 16"/>
          <p:cNvGrpSpPr/>
          <p:nvPr/>
        </p:nvGrpSpPr>
        <p:grpSpPr>
          <a:xfrm>
            <a:off x="5034" y="13547836"/>
            <a:ext cx="24373932" cy="191926"/>
            <a:chOff x="0" y="0"/>
            <a:chExt cx="24373930" cy="191924"/>
          </a:xfrm>
        </p:grpSpPr>
        <p:sp>
          <p:nvSpPr>
            <p:cNvPr id="174" name="Rectangle 12"/>
            <p:cNvSpPr/>
            <p:nvPr/>
          </p:nvSpPr>
          <p:spPr>
            <a:xfrm>
              <a:off x="-1" y="-1"/>
              <a:ext cx="6080152" cy="191926"/>
            </a:xfrm>
            <a:prstGeom prst="rect">
              <a:avLst/>
            </a:prstGeom>
            <a:solidFill>
              <a:srgbClr val="D0CECE"/>
            </a:solidFill>
            <a:ln w="12700" cap="flat">
              <a:solidFill>
                <a:srgbClr val="D0CEC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</a:defRPr>
              </a:pPr>
              <a:endParaRPr dirty="0">
                <a:latin typeface="Ciutadella Rounded Regular" pitchFamily="2" charset="0"/>
              </a:endParaRPr>
            </a:p>
          </p:txBody>
        </p:sp>
        <p:sp>
          <p:nvSpPr>
            <p:cNvPr id="175" name="Rectangle 13"/>
            <p:cNvSpPr/>
            <p:nvPr/>
          </p:nvSpPr>
          <p:spPr>
            <a:xfrm>
              <a:off x="6097926" y="-1"/>
              <a:ext cx="6080152" cy="191926"/>
            </a:xfrm>
            <a:prstGeom prst="rect">
              <a:avLst/>
            </a:prstGeom>
            <a:solidFill>
              <a:srgbClr val="848181"/>
            </a:solidFill>
            <a:ln w="12700" cap="flat">
              <a:solidFill>
                <a:srgbClr val="84818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</a:defRPr>
              </a:pPr>
              <a:endParaRPr dirty="0">
                <a:latin typeface="Ciutadella Rounded Regular" pitchFamily="2" charset="0"/>
              </a:endParaRPr>
            </a:p>
          </p:txBody>
        </p:sp>
        <p:sp>
          <p:nvSpPr>
            <p:cNvPr id="176" name="Rectangle 14"/>
            <p:cNvSpPr/>
            <p:nvPr/>
          </p:nvSpPr>
          <p:spPr>
            <a:xfrm>
              <a:off x="12195852" y="-1"/>
              <a:ext cx="6080152" cy="191926"/>
            </a:xfrm>
            <a:prstGeom prst="rect">
              <a:avLst/>
            </a:prstGeom>
            <a:solidFill>
              <a:srgbClr val="4A1276"/>
            </a:solidFill>
            <a:ln w="12700" cap="flat">
              <a:solidFill>
                <a:srgbClr val="4A12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</a:defRPr>
              </a:pPr>
              <a:endParaRPr dirty="0">
                <a:latin typeface="Ciutadella Rounded Regular" pitchFamily="2" charset="0"/>
              </a:endParaRPr>
            </a:p>
          </p:txBody>
        </p:sp>
        <p:sp>
          <p:nvSpPr>
            <p:cNvPr id="177" name="Rectangle 15"/>
            <p:cNvSpPr/>
            <p:nvPr/>
          </p:nvSpPr>
          <p:spPr>
            <a:xfrm>
              <a:off x="18293779" y="-1"/>
              <a:ext cx="6080152" cy="191926"/>
            </a:xfrm>
            <a:prstGeom prst="rect">
              <a:avLst/>
            </a:prstGeom>
            <a:solidFill>
              <a:srgbClr val="E7376B"/>
            </a:solidFill>
            <a:ln w="12700" cap="flat">
              <a:solidFill>
                <a:srgbClr val="E7376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</a:defRPr>
              </a:pPr>
              <a:endParaRPr dirty="0">
                <a:latin typeface="Ciutadella Rounded Regular" pitchFamily="2" charset="0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96ED31C-3561-F91C-E6B3-325AFD07B7A6}"/>
              </a:ext>
            </a:extLst>
          </p:cNvPr>
          <p:cNvSpPr/>
          <p:nvPr/>
        </p:nvSpPr>
        <p:spPr>
          <a:xfrm>
            <a:off x="2242413" y="3821064"/>
            <a:ext cx="18590672" cy="8401288"/>
          </a:xfrm>
          <a:prstGeom prst="roundRect">
            <a:avLst>
              <a:gd name="adj" fmla="val 4523"/>
            </a:avLst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iutadella Rounded Regular" pitchFamily="2" charset="0"/>
              <a:sym typeface="Ciutadella Rounded Regular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238052-D8F7-6C6A-7133-7AE2B02F0BAD}"/>
              </a:ext>
            </a:extLst>
          </p:cNvPr>
          <p:cNvSpPr txBox="1"/>
          <p:nvPr/>
        </p:nvSpPr>
        <p:spPr>
          <a:xfrm>
            <a:off x="4214192" y="4882623"/>
            <a:ext cx="5463614" cy="3424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just" defTabSz="914367">
              <a:spcBef>
                <a:spcPts val="562"/>
              </a:spcBef>
              <a:defRPr sz="2200" b="0">
                <a:solidFill>
                  <a:srgbClr val="2C3143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endParaRPr lang="fr-FR" dirty="0">
              <a:latin typeface="Ciutadella Rounded Medium"/>
              <a:ea typeface="Ciutadella Rounded Medium"/>
              <a:cs typeface="Ciutadella Rounded Medium"/>
              <a:sym typeface="Ciutadella Rounded Medium"/>
            </a:endParaRPr>
          </a:p>
          <a:p>
            <a:pPr algn="just" defTabSz="914367">
              <a:spcBef>
                <a:spcPts val="562"/>
              </a:spcBef>
              <a:defRPr sz="2200" b="0">
                <a:solidFill>
                  <a:srgbClr val="2C3143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r>
              <a:rPr lang="fr-FR" sz="3200" dirty="0">
                <a:latin typeface="Ciutadella Rounded Regular" pitchFamily="2" charset="0"/>
                <a:sym typeface="Ciutadella Rounded Medium"/>
              </a:rPr>
              <a:t>Des modèles sont entrainés sur l</a:t>
            </a:r>
            <a:r>
              <a:rPr lang="fr-FR" sz="3200" dirty="0">
                <a:latin typeface="Ciutadella Rounded Regular" pitchFamily="2" charset="0"/>
              </a:rPr>
              <a:t>es données massives de l’Assurance Maladie et de DIVAT </a:t>
            </a:r>
            <a:r>
              <a:rPr lang="fr-FR" sz="3200" dirty="0">
                <a:latin typeface="Ciutadella Rounded Light" pitchFamily="2" charset="0"/>
              </a:rPr>
              <a:t>(</a:t>
            </a:r>
            <a:r>
              <a:rPr lang="fr-FR" sz="3200" dirty="0">
                <a:solidFill>
                  <a:srgbClr val="2C3143"/>
                </a:solidFill>
                <a:latin typeface="Ciutadella Rounded Regular" pitchFamily="2" charset="0"/>
              </a:rPr>
              <a:t>cohorte de </a:t>
            </a:r>
            <a:r>
              <a:rPr lang="fr-FR" sz="3200" dirty="0">
                <a:solidFill>
                  <a:srgbClr val="E23E70"/>
                </a:solidFill>
                <a:latin typeface="Ciutadella Rounded Medium" pitchFamily="2" charset="0"/>
              </a:rPr>
              <a:t>30</a:t>
            </a:r>
            <a:r>
              <a:rPr lang="fr-FR" sz="3200" b="0" dirty="0">
                <a:solidFill>
                  <a:srgbClr val="E23E70"/>
                </a:solidFill>
                <a:latin typeface="Ciutadella Rounded Medium" pitchFamily="2" charset="0"/>
                <a:sym typeface="Ciutadella Rounded Regular"/>
              </a:rPr>
              <a:t> 000 patients greffés)</a:t>
            </a:r>
            <a:endParaRPr lang="fr-FR" sz="3200" dirty="0">
              <a:latin typeface="Ciutadella Rounded Light" pitchFamily="2" charset="0"/>
            </a:endParaRPr>
          </a:p>
          <a:p>
            <a:pPr algn="just" defTabSz="914367">
              <a:spcBef>
                <a:spcPts val="562"/>
              </a:spcBef>
              <a:defRPr sz="2200" b="0">
                <a:solidFill>
                  <a:srgbClr val="2C3143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endParaRPr lang="fr-FR" dirty="0">
              <a:latin typeface="Ciutadella Rounded Medium"/>
              <a:ea typeface="Ciutadella Rounded Medium"/>
              <a:cs typeface="Ciutadella Rounded Medium"/>
              <a:sym typeface="Ciutadella Rounded Medium"/>
            </a:endParaRPr>
          </a:p>
        </p:txBody>
      </p:sp>
      <p:pic>
        <p:nvPicPr>
          <p:cNvPr id="4" name="artificial-intelligence.png" descr="artificial-intelligence.png">
            <a:extLst>
              <a:ext uri="{FF2B5EF4-FFF2-40B4-BE49-F238E27FC236}">
                <a16:creationId xmlns:a16="http://schemas.microsoft.com/office/drawing/2014/main" id="{223E8971-4C95-E12C-D4EA-12A9CDEEC8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8828"/>
          </a:blip>
          <a:stretch>
            <a:fillRect/>
          </a:stretch>
        </p:blipFill>
        <p:spPr>
          <a:xfrm>
            <a:off x="11132942" y="4904723"/>
            <a:ext cx="1669447" cy="132229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10DE6A-3C0E-0332-CD5D-10D3A027C109}"/>
              </a:ext>
            </a:extLst>
          </p:cNvPr>
          <p:cNvSpPr txBox="1"/>
          <p:nvPr/>
        </p:nvSpPr>
        <p:spPr>
          <a:xfrm>
            <a:off x="2344439" y="9767218"/>
            <a:ext cx="9275813" cy="27166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1120775" indent="-577850" defTabSz="1300480">
              <a:spcBef>
                <a:spcPts val="800"/>
              </a:spcBef>
              <a:defRPr sz="2500" b="0">
                <a:solidFill>
                  <a:srgbClr val="E23D70"/>
                </a:solidFill>
                <a:latin typeface="Ciutadella Rounded Medium"/>
                <a:ea typeface="Ciutadella Rounded Medium"/>
                <a:cs typeface="Ciutadella Rounded Medium"/>
                <a:sym typeface="Ciutadella Rounded Medium"/>
              </a:defRPr>
            </a:pPr>
            <a:r>
              <a:rPr sz="3200" dirty="0" err="1"/>
              <a:t>Anticiper</a:t>
            </a:r>
            <a:r>
              <a:rPr sz="3200" dirty="0"/>
              <a:t> les </a:t>
            </a:r>
            <a:r>
              <a:rPr sz="3200" dirty="0" err="1"/>
              <a:t>risques</a:t>
            </a:r>
            <a:r>
              <a:rPr lang="fr-FR" sz="3200" dirty="0"/>
              <a:t> de</a:t>
            </a:r>
            <a:br>
              <a:rPr lang="fr-FR" sz="3200" dirty="0"/>
            </a:br>
            <a:r>
              <a:rPr lang="fr-FR" sz="3200" dirty="0"/>
              <a:t>dans le parcours de rupture</a:t>
            </a:r>
            <a:r>
              <a:rPr sz="3200" dirty="0"/>
              <a:t> </a:t>
            </a:r>
            <a:endParaRPr lang="fr-FR" sz="3200" dirty="0"/>
          </a:p>
          <a:p>
            <a:pPr defTabSz="1300480">
              <a:spcBef>
                <a:spcPts val="800"/>
              </a:spcBef>
              <a:defRPr sz="2200" b="0">
                <a:solidFill>
                  <a:srgbClr val="E23D70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r>
              <a:rPr lang="fr-FR" sz="2800" b="0" dirty="0">
                <a:solidFill>
                  <a:srgbClr val="4F5D75"/>
                </a:solidFill>
                <a:latin typeface="Ciutadella Rounded Medium" pitchFamily="2" charset="0"/>
                <a:ea typeface="Ciutadella Rounded Medium"/>
                <a:cs typeface="Ciutadella Rounded Medium"/>
                <a:sym typeface="Ciutadella Rounded Medium"/>
              </a:rPr>
              <a:t>Non observance au traitement</a:t>
            </a:r>
          </a:p>
          <a:p>
            <a:pPr defTabSz="1300480">
              <a:spcBef>
                <a:spcPts val="800"/>
              </a:spcBef>
              <a:defRPr sz="2200" b="0">
                <a:solidFill>
                  <a:srgbClr val="E23D70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r>
              <a:rPr lang="fr-FR" sz="2800" dirty="0">
                <a:solidFill>
                  <a:srgbClr val="4F5D75"/>
                </a:solidFill>
                <a:latin typeface="Ciutadella Rounded Medium" pitchFamily="2" charset="0"/>
                <a:ea typeface="Ciutadella Rounded Medium"/>
                <a:cs typeface="Ciutadella Rounded Medium"/>
                <a:sym typeface="Ciutadella Rounded Medium"/>
              </a:rPr>
              <a:t>Pert de greffon</a:t>
            </a:r>
            <a:endParaRPr lang="fr-FR" sz="2800" b="0" dirty="0">
              <a:solidFill>
                <a:srgbClr val="4F5D75"/>
              </a:solidFill>
              <a:latin typeface="Ciutadella Rounded Medium" pitchFamily="2" charset="0"/>
              <a:ea typeface="Ciutadella Rounded Medium"/>
              <a:cs typeface="Ciutadella Rounded Medium"/>
              <a:sym typeface="Ciutadella Rounded Medium"/>
            </a:endParaRPr>
          </a:p>
          <a:p>
            <a:pPr defTabSz="1300480">
              <a:spcBef>
                <a:spcPts val="800"/>
              </a:spcBef>
              <a:defRPr sz="2200" b="0">
                <a:solidFill>
                  <a:srgbClr val="E23D70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endParaRPr lang="fr-FR" sz="2800" b="0" dirty="0">
              <a:solidFill>
                <a:srgbClr val="4F5D75"/>
              </a:solidFill>
              <a:latin typeface="Ciutadella Rounded Medium" pitchFamily="2" charset="0"/>
              <a:ea typeface="Ciutadella Rounded Medium"/>
              <a:cs typeface="Ciutadella Rounded Medium"/>
              <a:sym typeface="Ciutadella Rounded Medium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0ED4E81-6D68-810D-26E0-39480A86F798}"/>
              </a:ext>
            </a:extLst>
          </p:cNvPr>
          <p:cNvSpPr txBox="1"/>
          <p:nvPr/>
        </p:nvSpPr>
        <p:spPr>
          <a:xfrm>
            <a:off x="14972867" y="5159572"/>
            <a:ext cx="5543808" cy="2101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914367">
              <a:spcBef>
                <a:spcPts val="562"/>
              </a:spcBef>
              <a:defRPr sz="2200" b="0">
                <a:solidFill>
                  <a:srgbClr val="2C3143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r>
              <a:rPr lang="fr-FR" sz="3200" dirty="0">
                <a:solidFill>
                  <a:srgbClr val="2C3143"/>
                </a:solidFill>
                <a:latin typeface="Ciutadella Rounded Regular" pitchFamily="2" charset="0"/>
              </a:rPr>
              <a:t>Nous appliquons des </a:t>
            </a:r>
            <a:br>
              <a:rPr lang="fr-FR" sz="3200" dirty="0">
                <a:solidFill>
                  <a:srgbClr val="2C3143"/>
                </a:solidFill>
                <a:latin typeface="Ciutadella Rounded Regular" pitchFamily="2" charset="0"/>
              </a:rPr>
            </a:br>
            <a:r>
              <a:rPr lang="fr-FR" sz="3200" dirty="0">
                <a:solidFill>
                  <a:srgbClr val="2C3143"/>
                </a:solidFill>
                <a:latin typeface="Ciutadella Rounded Regular" pitchFamily="2" charset="0"/>
                <a:sym typeface="Ciutadella Rounded Medium"/>
              </a:rPr>
              <a:t>règles métiers complexes</a:t>
            </a:r>
            <a:r>
              <a:rPr lang="fr-FR" sz="3200" dirty="0">
                <a:solidFill>
                  <a:srgbClr val="2C3143"/>
                </a:solidFill>
                <a:latin typeface="Ciutadella Rounded Regular" pitchFamily="2" charset="0"/>
              </a:rPr>
              <a:t> </a:t>
            </a:r>
            <a:r>
              <a:rPr lang="fr-FR" sz="3200" dirty="0">
                <a:solidFill>
                  <a:srgbClr val="2C3143"/>
                </a:solidFill>
                <a:latin typeface="Ciutadella Rounded Regular" pitchFamily="2" charset="0"/>
                <a:sym typeface="Ciutadella Rounded Medium"/>
              </a:rPr>
              <a:t>et personnalisables</a:t>
            </a:r>
            <a:r>
              <a:rPr lang="fr-FR" sz="3200" dirty="0">
                <a:solidFill>
                  <a:srgbClr val="2C3143"/>
                </a:solidFill>
                <a:latin typeface="Ciutadella Rounded Regular" pitchFamily="2" charset="0"/>
              </a:rPr>
              <a:t> à partir des données collectées</a:t>
            </a:r>
            <a:endParaRPr lang="fr-FR" sz="3200" dirty="0">
              <a:solidFill>
                <a:srgbClr val="2C3143"/>
              </a:solidFill>
              <a:latin typeface="Ciutadella Rounded Regular" pitchFamily="2" charset="0"/>
              <a:sym typeface="Ciutadella Rounded Medium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2BE1C3D-D72F-EB8D-0F1D-42CC8F21AFF1}"/>
              </a:ext>
            </a:extLst>
          </p:cNvPr>
          <p:cNvSpPr txBox="1"/>
          <p:nvPr/>
        </p:nvSpPr>
        <p:spPr>
          <a:xfrm>
            <a:off x="13386136" y="9830240"/>
            <a:ext cx="7234929" cy="2345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800"/>
              </a:spcBef>
              <a:defRPr sz="2500" b="0">
                <a:solidFill>
                  <a:srgbClr val="E23D70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r>
              <a:rPr sz="3200" dirty="0" err="1"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  <a:t>Réagir</a:t>
            </a:r>
            <a:r>
              <a:rPr sz="3200" dirty="0"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  <a:t> </a:t>
            </a:r>
            <a:r>
              <a:rPr sz="3200" dirty="0" err="1"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  <a:t>en</a:t>
            </a:r>
            <a:r>
              <a:rPr sz="3200" dirty="0"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  <a:t> </a:t>
            </a:r>
            <a:r>
              <a:rPr sz="3200" dirty="0" err="1"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  <a:t>cas</a:t>
            </a:r>
            <a:r>
              <a:rPr sz="3200" dirty="0"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  <a:t> </a:t>
            </a:r>
            <a:r>
              <a:rPr lang="fr-FR" sz="3200" dirty="0"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  <a:t>de rupture avérée</a:t>
            </a:r>
            <a:r>
              <a:rPr sz="3200" dirty="0">
                <a:solidFill>
                  <a:srgbClr val="4F5D75"/>
                </a:solidFill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  <a:t> </a:t>
            </a:r>
          </a:p>
          <a:p>
            <a:pPr marL="536575" indent="-36513" defTabSz="1300480">
              <a:lnSpc>
                <a:spcPts val="2000"/>
              </a:lnSpc>
              <a:spcBef>
                <a:spcPts val="800"/>
              </a:spcBef>
              <a:tabLst>
                <a:tab pos="482600" algn="l"/>
              </a:tabLst>
              <a:defRPr sz="2200" b="0">
                <a:solidFill>
                  <a:srgbClr val="E23D70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br>
              <a:rPr lang="fr-FR" sz="2000" b="0" dirty="0">
                <a:solidFill>
                  <a:srgbClr val="4F5D75"/>
                </a:solidFill>
                <a:latin typeface="Ciutadella Rounded Regular" pitchFamily="2" charset="0"/>
                <a:ea typeface="Ciutadella Rounded Medium"/>
                <a:cs typeface="Ciutadella Rounded Medium"/>
                <a:sym typeface="Ciutadella Rounded Medium"/>
              </a:rPr>
            </a:br>
            <a:r>
              <a:rPr lang="fr-FR" sz="2800" b="0" dirty="0">
                <a:solidFill>
                  <a:srgbClr val="4F5D75"/>
                </a:solidFill>
                <a:latin typeface="Ciutadella Rounded Regular" pitchFamily="2" charset="0"/>
                <a:ea typeface="Ciutadella Rounded Medium"/>
                <a:cs typeface="Ciutadella Rounded Medium"/>
                <a:sym typeface="Ciutadella Rounded Medium"/>
              </a:rPr>
              <a:t>Résultats de biologie inquiétants</a:t>
            </a:r>
          </a:p>
          <a:p>
            <a:pPr marL="536575" indent="-36513" defTabSz="1300480">
              <a:lnSpc>
                <a:spcPts val="2000"/>
              </a:lnSpc>
              <a:spcBef>
                <a:spcPts val="800"/>
              </a:spcBef>
              <a:tabLst>
                <a:tab pos="482600" algn="l"/>
              </a:tabLst>
              <a:defRPr sz="2200" b="0">
                <a:solidFill>
                  <a:srgbClr val="E23D70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r>
              <a:rPr lang="fr-FR" sz="2800" b="0" dirty="0">
                <a:solidFill>
                  <a:srgbClr val="4F5D75"/>
                </a:solidFill>
                <a:latin typeface="Ciutadella Rounded Regular" pitchFamily="2" charset="0"/>
                <a:ea typeface="Ciutadella Rounded Medium"/>
                <a:cs typeface="Ciutadella Rounded Medium"/>
                <a:sym typeface="Ciutadella Rounded Medium"/>
              </a:rPr>
              <a:t>Niveau de tension préoccupant</a:t>
            </a:r>
          </a:p>
          <a:p>
            <a:pPr marL="536575" indent="-36513" defTabSz="1300480">
              <a:lnSpc>
                <a:spcPts val="2000"/>
              </a:lnSpc>
              <a:spcBef>
                <a:spcPts val="800"/>
              </a:spcBef>
              <a:tabLst>
                <a:tab pos="482600" algn="l"/>
              </a:tabLst>
              <a:defRPr sz="2200" b="0">
                <a:solidFill>
                  <a:srgbClr val="E23D70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r>
              <a:rPr lang="fr-FR" sz="2800" b="0" dirty="0">
                <a:solidFill>
                  <a:srgbClr val="4F5D75"/>
                </a:solidFill>
                <a:latin typeface="Ciutadella Rounded Regular" pitchFamily="2" charset="0"/>
                <a:ea typeface="Ciutadella Rounded Medium"/>
                <a:cs typeface="Ciutadella Rounded Medium"/>
                <a:sym typeface="Ciutadella Rounded Medium"/>
              </a:rPr>
              <a:t>Prise ou perte de poids</a:t>
            </a:r>
          </a:p>
          <a:p>
            <a:pPr marL="536575" indent="-36513" defTabSz="1300480">
              <a:lnSpc>
                <a:spcPts val="2000"/>
              </a:lnSpc>
              <a:spcBef>
                <a:spcPts val="800"/>
              </a:spcBef>
              <a:tabLst>
                <a:tab pos="482600" algn="l"/>
              </a:tabLst>
              <a:defRPr sz="2200" b="0">
                <a:solidFill>
                  <a:srgbClr val="E23D70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r>
              <a:rPr lang="fr-FR" sz="2800" b="0" dirty="0">
                <a:solidFill>
                  <a:srgbClr val="4F5D75"/>
                </a:solidFill>
                <a:latin typeface="Ciutadella Rounded Regular" pitchFamily="2" charset="0"/>
                <a:ea typeface="Ciutadella Rounded Medium"/>
                <a:cs typeface="Ciutadella Rounded Medium"/>
                <a:sym typeface="Ciutadella Rounded Medium"/>
              </a:rPr>
              <a:t>Examen non réalisé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EC9515C-1D46-7E75-6AE6-0FE1702617AA}"/>
              </a:ext>
            </a:extLst>
          </p:cNvPr>
          <p:cNvSpPr/>
          <p:nvPr/>
        </p:nvSpPr>
        <p:spPr>
          <a:xfrm>
            <a:off x="2242413" y="4447581"/>
            <a:ext cx="8823100" cy="302044"/>
          </a:xfrm>
          <a:prstGeom prst="rect">
            <a:avLst/>
          </a:prstGeom>
          <a:solidFill>
            <a:srgbClr val="E23D7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D1469274-B991-675D-F398-EDA7FECD1E27}"/>
              </a:ext>
            </a:extLst>
          </p:cNvPr>
          <p:cNvSpPr/>
          <p:nvPr/>
        </p:nvSpPr>
        <p:spPr>
          <a:xfrm>
            <a:off x="13091908" y="8221737"/>
            <a:ext cx="7741176" cy="284771"/>
          </a:xfrm>
          <a:prstGeom prst="rect">
            <a:avLst/>
          </a:prstGeom>
          <a:solidFill>
            <a:srgbClr val="BFC0C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B1FF60AF-CAAB-B6CB-726E-E3C0A8187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794" y="4124695"/>
            <a:ext cx="4688683" cy="4588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3F95FDA8-2A77-FEF1-ABB6-8C43F43AE93B}"/>
              </a:ext>
            </a:extLst>
          </p:cNvPr>
          <p:cNvSpPr txBox="1"/>
          <p:nvPr/>
        </p:nvSpPr>
        <p:spPr>
          <a:xfrm>
            <a:off x="3659250" y="3784297"/>
            <a:ext cx="6646190" cy="746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spcBef>
                <a:spcPts val="800"/>
              </a:spcBef>
              <a:defRPr sz="3000" b="0">
                <a:solidFill>
                  <a:srgbClr val="2C3143"/>
                </a:solidFill>
                <a:latin typeface="Ciutadella Rounded Medium"/>
                <a:ea typeface="Ciutadella Rounded Medium"/>
                <a:cs typeface="Ciutadella Rounded Medium"/>
                <a:sym typeface="Ciutadella Rounded Medium"/>
              </a:defRPr>
            </a:lvl1pPr>
          </a:lstStyle>
          <a:p>
            <a:pPr>
              <a:defRPr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r>
              <a:rPr sz="4000" dirty="0"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  <a:t>IA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50C9408C-C4BD-E04F-2D92-EB1063546790}"/>
              </a:ext>
            </a:extLst>
          </p:cNvPr>
          <p:cNvSpPr txBox="1"/>
          <p:nvPr/>
        </p:nvSpPr>
        <p:spPr>
          <a:xfrm>
            <a:off x="10210799" y="6386530"/>
            <a:ext cx="3657601" cy="1426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defTabSz="1300480">
              <a:lnSpc>
                <a:spcPts val="2460"/>
              </a:lnSpc>
              <a:defRPr sz="2100" b="0">
                <a:solidFill>
                  <a:srgbClr val="2C3143"/>
                </a:solidFill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r>
              <a:rPr sz="2800" dirty="0" err="1">
                <a:solidFill>
                  <a:srgbClr val="4A1175"/>
                </a:solidFill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  <a:t>Intervenir</a:t>
            </a:r>
            <a:r>
              <a:rPr sz="2800" dirty="0">
                <a:solidFill>
                  <a:srgbClr val="4A1175"/>
                </a:solidFill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  <a:t> au bon moment </a:t>
            </a:r>
            <a:br>
              <a:rPr sz="2800" dirty="0">
                <a:solidFill>
                  <a:srgbClr val="4A1175"/>
                </a:solidFill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</a:br>
            <a:r>
              <a:rPr sz="2800" dirty="0">
                <a:solidFill>
                  <a:srgbClr val="4A1175"/>
                </a:solidFill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  <a:t>sur les patients </a:t>
            </a:r>
            <a:r>
              <a:rPr sz="2800" dirty="0" err="1">
                <a:solidFill>
                  <a:srgbClr val="4A1175"/>
                </a:solidFill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  <a:t>en</a:t>
            </a:r>
            <a:r>
              <a:rPr sz="2800" dirty="0">
                <a:solidFill>
                  <a:srgbClr val="4A1175"/>
                </a:solidFill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  <a:t> </a:t>
            </a:r>
            <a:r>
              <a:rPr sz="2800" dirty="0" err="1">
                <a:solidFill>
                  <a:srgbClr val="4A1175"/>
                </a:solidFill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  <a:t>ayant</a:t>
            </a:r>
            <a:r>
              <a:rPr sz="2800" dirty="0">
                <a:solidFill>
                  <a:srgbClr val="4A1175"/>
                </a:solidFill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  <a:t> le plus </a:t>
            </a:r>
            <a:r>
              <a:rPr sz="2800" dirty="0" err="1">
                <a:solidFill>
                  <a:srgbClr val="4A1175"/>
                </a:solidFill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  <a:t>besoin</a:t>
            </a:r>
            <a:endParaRPr sz="2800" dirty="0">
              <a:solidFill>
                <a:srgbClr val="4A1175"/>
              </a:solidFill>
              <a:latin typeface="Ciutadella Rounded Medium"/>
              <a:ea typeface="Ciutadella Rounded Medium"/>
              <a:cs typeface="Ciutadella Rounded Medium"/>
              <a:sym typeface="Ciutadella Rounded Medium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3F992014-C9DA-5A6C-FD3E-39FF7EC8CF35}"/>
              </a:ext>
            </a:extLst>
          </p:cNvPr>
          <p:cNvSpPr txBox="1"/>
          <p:nvPr/>
        </p:nvSpPr>
        <p:spPr>
          <a:xfrm>
            <a:off x="13680505" y="8513402"/>
            <a:ext cx="6646190" cy="746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spcBef>
                <a:spcPts val="800"/>
              </a:spcBef>
              <a:defRPr sz="3000" b="0">
                <a:solidFill>
                  <a:srgbClr val="2C3143"/>
                </a:solidFill>
                <a:latin typeface="Ciutadella Rounded Medium"/>
                <a:ea typeface="Ciutadella Rounded Medium"/>
                <a:cs typeface="Ciutadella Rounded Medium"/>
                <a:sym typeface="Ciutadella Rounded Medium"/>
              </a:defRPr>
            </a:lvl1pPr>
          </a:lstStyle>
          <a:p>
            <a:pPr>
              <a:defRPr>
                <a:latin typeface="Ciutadella Rounded Regular"/>
                <a:ea typeface="Ciutadella Rounded Regular"/>
                <a:cs typeface="Ciutadella Rounded Regular"/>
                <a:sym typeface="Ciutadella Rounded Regular"/>
              </a:defRPr>
            </a:pPr>
            <a:r>
              <a:rPr sz="4000" dirty="0"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  <a:t>Expertise </a:t>
            </a:r>
            <a:r>
              <a:rPr sz="4000" dirty="0" err="1">
                <a:latin typeface="Ciutadella Rounded Medium"/>
                <a:ea typeface="Ciutadella Rounded Medium"/>
                <a:cs typeface="Ciutadella Rounded Medium"/>
                <a:sym typeface="Ciutadella Rounded Medium"/>
              </a:rPr>
              <a:t>médicale</a:t>
            </a:r>
            <a:endParaRPr sz="4000" dirty="0">
              <a:latin typeface="Ciutadella Rounded Medium"/>
              <a:ea typeface="Ciutadella Rounded Medium"/>
              <a:cs typeface="Ciutadella Rounded Medium"/>
              <a:sym typeface="Ciutadella Rounded Medium"/>
            </a:endParaRPr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12CE44B3-52EF-63EC-8802-859A6286F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363" y="9314354"/>
            <a:ext cx="1607965" cy="214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04DC25D4-8E98-043C-4F66-56B42650C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9618" y="9314354"/>
            <a:ext cx="1607965" cy="21465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4C083B7-E114-B548-4F0A-E8F8FFB82A73}"/>
              </a:ext>
            </a:extLst>
          </p:cNvPr>
          <p:cNvSpPr/>
          <p:nvPr/>
        </p:nvSpPr>
        <p:spPr>
          <a:xfrm>
            <a:off x="11065513" y="4834798"/>
            <a:ext cx="2026395" cy="153237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iutadella Rounded Regular"/>
            </a:endParaRPr>
          </a:p>
        </p:txBody>
      </p:sp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569CCD06-9373-3B2B-1E6F-69B0D8027E0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849" y="4583654"/>
            <a:ext cx="1782500" cy="1782500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4C624860-610F-95B9-4E84-5BBC3D79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982" y="679953"/>
            <a:ext cx="22004768" cy="2651126"/>
          </a:xfrm>
        </p:spPr>
        <p:txBody>
          <a:bodyPr vert="horz">
            <a:norm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5300"/>
            </a:pP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iutadella Rounded Regular"/>
                <a:sym typeface="Ciutadella Rounded Regular"/>
              </a:rPr>
              <a:t>Une utilisation de l’</a:t>
            </a:r>
            <a:r>
              <a:rPr lang="fr-FR" sz="6000" b="1" kern="0" dirty="0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  <a:latin typeface="Ciutadella Rounded Regular"/>
                <a:sym typeface="Ciutadella Rounded Regular"/>
              </a:rPr>
              <a:t>intelligence artificielle </a:t>
            </a:r>
            <a:r>
              <a:rPr lang="fr-FR" sz="6000" kern="0" dirty="0">
                <a:solidFill>
                  <a:srgbClr val="5E5E5E"/>
                </a:solidFill>
                <a:latin typeface="Ciutadella Rounded Regular"/>
                <a:sym typeface="Ciutadella Rounded Regular"/>
              </a:rPr>
              <a:t>pour la </a:t>
            </a:r>
            <a:br>
              <a:rPr lang="fr-FR" sz="6000" kern="0" dirty="0">
                <a:solidFill>
                  <a:srgbClr val="5E5E5E"/>
                </a:solidFill>
                <a:latin typeface="Ciutadella Rounded Regular"/>
                <a:sym typeface="Ciutadella Rounded Regular"/>
              </a:rPr>
            </a:br>
            <a:r>
              <a:rPr lang="fr-FR" sz="6000" kern="0" dirty="0">
                <a:solidFill>
                  <a:srgbClr val="5E5E5E"/>
                </a:solidFill>
                <a:latin typeface="Ciutadella Rounded Regular"/>
                <a:sym typeface="Ciutadella Rounded Regular"/>
              </a:rPr>
              <a:t> prédiction des ruptures dans les parcours</a:t>
            </a:r>
            <a:endParaRPr lang="en-US" sz="88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1348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"/>
          <p:cNvSpPr/>
          <p:nvPr/>
        </p:nvSpPr>
        <p:spPr>
          <a:xfrm>
            <a:off x="-17447" y="-15922"/>
            <a:ext cx="24418894" cy="13747844"/>
          </a:xfrm>
          <a:prstGeom prst="rect">
            <a:avLst/>
          </a:prstGeom>
          <a:solidFill>
            <a:srgbClr val="000000">
              <a:alpha val="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 dirty="0">
              <a:latin typeface="Ciutadella Rounded Regular" pitchFamily="2" charset="0"/>
            </a:endParaRPr>
          </a:p>
        </p:txBody>
      </p:sp>
      <p:pic>
        <p:nvPicPr>
          <p:cNvPr id="173" name="Graphique 76" descr="Graphique 76"/>
          <p:cNvPicPr>
            <a:picLocks noChangeAspect="1"/>
          </p:cNvPicPr>
          <p:nvPr/>
        </p:nvPicPr>
        <p:blipFill>
          <a:blip r:embed="rId2"/>
          <a:srcRect t="87639"/>
          <a:stretch>
            <a:fillRect/>
          </a:stretch>
        </p:blipFill>
        <p:spPr>
          <a:xfrm>
            <a:off x="-3192756" y="0"/>
            <a:ext cx="30769568" cy="3424141"/>
          </a:xfrm>
          <a:prstGeom prst="rect">
            <a:avLst/>
          </a:prstGeom>
          <a:ln w="12700">
            <a:miter lim="400000"/>
          </a:ln>
          <a:effectLst>
            <a:outerShdw blurRad="203200" dist="114300" dir="5400000" rotWithShape="0">
              <a:srgbClr val="000000">
                <a:alpha val="3000"/>
              </a:srgbClr>
            </a:outerShdw>
          </a:effectLst>
        </p:spPr>
      </p:pic>
      <p:grpSp>
        <p:nvGrpSpPr>
          <p:cNvPr id="178" name="Groupe 16"/>
          <p:cNvGrpSpPr/>
          <p:nvPr/>
        </p:nvGrpSpPr>
        <p:grpSpPr>
          <a:xfrm>
            <a:off x="5034" y="13547836"/>
            <a:ext cx="24373932" cy="191926"/>
            <a:chOff x="0" y="0"/>
            <a:chExt cx="24373930" cy="191924"/>
          </a:xfrm>
        </p:grpSpPr>
        <p:sp>
          <p:nvSpPr>
            <p:cNvPr id="174" name="Rectangle 12"/>
            <p:cNvSpPr/>
            <p:nvPr/>
          </p:nvSpPr>
          <p:spPr>
            <a:xfrm>
              <a:off x="-1" y="-1"/>
              <a:ext cx="6080152" cy="191926"/>
            </a:xfrm>
            <a:prstGeom prst="rect">
              <a:avLst/>
            </a:prstGeom>
            <a:solidFill>
              <a:srgbClr val="D0CECE"/>
            </a:solidFill>
            <a:ln w="12700" cap="flat">
              <a:solidFill>
                <a:srgbClr val="D0CEC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</a:defRPr>
              </a:pPr>
              <a:endParaRPr dirty="0">
                <a:latin typeface="Ciutadella Rounded Regular" pitchFamily="2" charset="0"/>
              </a:endParaRPr>
            </a:p>
          </p:txBody>
        </p:sp>
        <p:sp>
          <p:nvSpPr>
            <p:cNvPr id="175" name="Rectangle 13"/>
            <p:cNvSpPr/>
            <p:nvPr/>
          </p:nvSpPr>
          <p:spPr>
            <a:xfrm>
              <a:off x="6097926" y="-1"/>
              <a:ext cx="6080152" cy="191926"/>
            </a:xfrm>
            <a:prstGeom prst="rect">
              <a:avLst/>
            </a:prstGeom>
            <a:solidFill>
              <a:srgbClr val="848181"/>
            </a:solidFill>
            <a:ln w="12700" cap="flat">
              <a:solidFill>
                <a:srgbClr val="84818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</a:defRPr>
              </a:pPr>
              <a:endParaRPr dirty="0">
                <a:latin typeface="Ciutadella Rounded Regular" pitchFamily="2" charset="0"/>
              </a:endParaRPr>
            </a:p>
          </p:txBody>
        </p:sp>
        <p:sp>
          <p:nvSpPr>
            <p:cNvPr id="176" name="Rectangle 14"/>
            <p:cNvSpPr/>
            <p:nvPr/>
          </p:nvSpPr>
          <p:spPr>
            <a:xfrm>
              <a:off x="12195852" y="-1"/>
              <a:ext cx="6080152" cy="191926"/>
            </a:xfrm>
            <a:prstGeom prst="rect">
              <a:avLst/>
            </a:prstGeom>
            <a:solidFill>
              <a:srgbClr val="4A1276"/>
            </a:solidFill>
            <a:ln w="12700" cap="flat">
              <a:solidFill>
                <a:srgbClr val="4A12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</a:defRPr>
              </a:pPr>
              <a:endParaRPr dirty="0">
                <a:latin typeface="Ciutadella Rounded Regular" pitchFamily="2" charset="0"/>
              </a:endParaRPr>
            </a:p>
          </p:txBody>
        </p:sp>
        <p:sp>
          <p:nvSpPr>
            <p:cNvPr id="177" name="Rectangle 15"/>
            <p:cNvSpPr/>
            <p:nvPr/>
          </p:nvSpPr>
          <p:spPr>
            <a:xfrm>
              <a:off x="18293779" y="-1"/>
              <a:ext cx="6080152" cy="191926"/>
            </a:xfrm>
            <a:prstGeom prst="rect">
              <a:avLst/>
            </a:prstGeom>
            <a:solidFill>
              <a:srgbClr val="E7376B"/>
            </a:solidFill>
            <a:ln w="12700" cap="flat">
              <a:solidFill>
                <a:srgbClr val="E7376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0764">
                <a:defRPr sz="1600">
                  <a:solidFill>
                    <a:srgbClr val="000000"/>
                  </a:solidFill>
                </a:defRPr>
              </a:pPr>
              <a:endParaRPr dirty="0">
                <a:latin typeface="Ciutadella Rounded Regular" pitchFamily="2" charset="0"/>
              </a:endParaRPr>
            </a:p>
          </p:txBody>
        </p:sp>
      </p:grpSp>
      <p:sp>
        <p:nvSpPr>
          <p:cNvPr id="21" name="Titre 1">
            <a:extLst>
              <a:ext uri="{FF2B5EF4-FFF2-40B4-BE49-F238E27FC236}">
                <a16:creationId xmlns:a16="http://schemas.microsoft.com/office/drawing/2014/main" id="{4C624860-610F-95B9-4E84-5BBC3D79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982" y="679953"/>
            <a:ext cx="22004768" cy="2651126"/>
          </a:xfrm>
        </p:spPr>
        <p:txBody>
          <a:bodyPr vert="horz">
            <a:norm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5300"/>
            </a:pP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iutadella Rounded Regular"/>
                <a:sym typeface="Ciutadella Rounded Regular"/>
              </a:rPr>
              <a:t>D’autres </a:t>
            </a:r>
            <a:r>
              <a:rPr lang="fr-FR" sz="6000" b="1" kern="0" dirty="0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  <a:latin typeface="Ciutadella Rounded Regular"/>
                <a:sym typeface="Ciutadella Rounded Regular"/>
              </a:rPr>
              <a:t>projets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iutadella Rounded Regular"/>
                <a:sym typeface="Ciutadella Rounded Regular"/>
              </a:rPr>
              <a:t> sont en cours mobilisent </a:t>
            </a:r>
            <a:b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iutadella Rounded Regular"/>
                <a:sym typeface="Ciutadella Rounded Regular"/>
              </a:rPr>
            </a:br>
            <a:r>
              <a:rPr lang="fr-FR" sz="6000" b="1" kern="0" dirty="0">
                <a:gradFill flip="none" rotWithShape="1">
                  <a:gsLst>
                    <a:gs pos="0">
                      <a:srgbClr val="510C7B"/>
                    </a:gs>
                    <a:gs pos="100000">
                      <a:srgbClr val="CC446D"/>
                    </a:gs>
                  </a:gsLst>
                  <a:lin ang="721190" scaled="0"/>
                </a:gradFill>
                <a:latin typeface="Ciutadella Rounded Regular"/>
                <a:sym typeface="Ciutadella Rounded Regular"/>
              </a:rPr>
              <a:t>l’intelligence artificielle</a:t>
            </a:r>
            <a:endParaRPr lang="en-US" sz="6000" b="1" kern="0" dirty="0">
              <a:gradFill flip="none" rotWithShape="1">
                <a:gsLst>
                  <a:gs pos="0">
                    <a:srgbClr val="510C7B"/>
                  </a:gs>
                  <a:gs pos="100000">
                    <a:srgbClr val="CC446D"/>
                  </a:gs>
                </a:gsLst>
                <a:lin ang="721190" scaled="0"/>
              </a:gradFill>
              <a:latin typeface="Ciutadella Rounded Regular"/>
            </a:endParaRPr>
          </a:p>
        </p:txBody>
      </p:sp>
      <p:sp>
        <p:nvSpPr>
          <p:cNvPr id="29" name="Ovale">
            <a:extLst>
              <a:ext uri="{FF2B5EF4-FFF2-40B4-BE49-F238E27FC236}">
                <a16:creationId xmlns:a16="http://schemas.microsoft.com/office/drawing/2014/main" id="{9EDDAF10-B37D-2878-2F1A-E943950FA8BF}"/>
              </a:ext>
            </a:extLst>
          </p:cNvPr>
          <p:cNvSpPr/>
          <p:nvPr/>
        </p:nvSpPr>
        <p:spPr>
          <a:xfrm>
            <a:off x="3049122" y="3567765"/>
            <a:ext cx="3385642" cy="338400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  <a:latin typeface="Ciutadella Rounded Regular"/>
            </a:endParaRPr>
          </a:p>
        </p:txBody>
      </p:sp>
      <p:sp>
        <p:nvSpPr>
          <p:cNvPr id="30" name="Ovale">
            <a:extLst>
              <a:ext uri="{FF2B5EF4-FFF2-40B4-BE49-F238E27FC236}">
                <a16:creationId xmlns:a16="http://schemas.microsoft.com/office/drawing/2014/main" id="{45B3BB6D-00BC-CCFB-2FBA-620789988D37}"/>
              </a:ext>
            </a:extLst>
          </p:cNvPr>
          <p:cNvSpPr/>
          <p:nvPr/>
        </p:nvSpPr>
        <p:spPr>
          <a:xfrm>
            <a:off x="10491113" y="3608235"/>
            <a:ext cx="3384000" cy="33840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  <a:latin typeface="Ciutadella Rounded Regular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6AB8A5C-EC17-8F9D-E7C2-627B08FBF040}"/>
              </a:ext>
            </a:extLst>
          </p:cNvPr>
          <p:cNvSpPr txBox="1"/>
          <p:nvPr/>
        </p:nvSpPr>
        <p:spPr>
          <a:xfrm>
            <a:off x="3368233" y="4536490"/>
            <a:ext cx="2747415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 err="1">
                <a:ln>
                  <a:noFill/>
                </a:ln>
                <a:solidFill>
                  <a:srgbClr val="4A1175"/>
                </a:solidFill>
                <a:effectLst/>
                <a:uLnTx/>
                <a:uFillTx/>
                <a:latin typeface="Ciutadella Rounded Regular"/>
              </a:rPr>
              <a:t>Compte-rendus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4A1175"/>
              </a:solidFill>
              <a:effectLst/>
              <a:uLnTx/>
              <a:uFillTx/>
              <a:latin typeface="Ciutadella Rounded Regular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1BF6076-A90B-9348-9AB4-9FF75429C46B}"/>
              </a:ext>
            </a:extLst>
          </p:cNvPr>
          <p:cNvSpPr txBox="1"/>
          <p:nvPr/>
        </p:nvSpPr>
        <p:spPr>
          <a:xfrm>
            <a:off x="10809405" y="4915514"/>
            <a:ext cx="2747415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>
                <a:ln>
                  <a:noFill/>
                </a:ln>
                <a:solidFill>
                  <a:srgbClr val="CB1370"/>
                </a:solidFill>
                <a:effectLst/>
                <a:uLnTx/>
                <a:uFillTx/>
                <a:latin typeface="Ciutadella Rounded Regular"/>
              </a:rPr>
              <a:t>MRC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CB1370"/>
              </a:solidFill>
              <a:effectLst/>
              <a:uLnTx/>
              <a:uFillTx/>
              <a:latin typeface="Ciutadella Rounded Regular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DE27E48-D8E1-1FFC-4D99-C2CADD4643A0}"/>
              </a:ext>
            </a:extLst>
          </p:cNvPr>
          <p:cNvSpPr txBox="1"/>
          <p:nvPr/>
        </p:nvSpPr>
        <p:spPr>
          <a:xfrm>
            <a:off x="1701865" y="8219908"/>
            <a:ext cx="6080153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iutadella Rounded Regular"/>
              </a:rPr>
              <a:t>Génération automatisée de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iutadella Rounded Regular"/>
              </a:rPr>
              <a:t>compte-rendus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iutadella Rounded Regular"/>
              </a:rPr>
              <a:t> à partir des données de télésurveillance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5CDD529-A6F7-80EF-D969-A5E9225FEBD6}"/>
              </a:ext>
            </a:extLst>
          </p:cNvPr>
          <p:cNvSpPr txBox="1"/>
          <p:nvPr/>
        </p:nvSpPr>
        <p:spPr>
          <a:xfrm>
            <a:off x="8992777" y="8219908"/>
            <a:ext cx="6080153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lvl="0" indent="-5715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3600" dirty="0">
                <a:solidFill>
                  <a:sysClr val="windowText" lastClr="000000"/>
                </a:solidFill>
                <a:latin typeface="Ciutadella Rounded Regular"/>
              </a:rPr>
              <a:t>Modélisation prédictive de l’entrée en suppléance</a:t>
            </a:r>
          </a:p>
          <a:p>
            <a:pPr marL="571500" marR="0" lvl="0" indent="-5715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iutadella Rounded Regular"/>
              </a:rPr>
              <a:t>Modélisation </a:t>
            </a:r>
            <a:r>
              <a:rPr lang="fr-FR" sz="3600" dirty="0" err="1">
                <a:solidFill>
                  <a:sysClr val="windowText" lastClr="000000"/>
                </a:solidFill>
                <a:latin typeface="Ciutadella Rounded Regular"/>
              </a:rPr>
              <a:t>pédictive</a:t>
            </a:r>
            <a:r>
              <a:rPr lang="fr-FR" sz="3600" dirty="0">
                <a:solidFill>
                  <a:sysClr val="windowText" lastClr="000000"/>
                </a:solidFill>
                <a:latin typeface="Ciutadella Rounded Regular"/>
              </a:rPr>
              <a:t> de l’observance des traitements néphroprotecteurs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iutadella Rounded Regular"/>
            </a:endParaRPr>
          </a:p>
        </p:txBody>
      </p:sp>
      <p:sp>
        <p:nvSpPr>
          <p:cNvPr id="35" name="Ovale">
            <a:extLst>
              <a:ext uri="{FF2B5EF4-FFF2-40B4-BE49-F238E27FC236}">
                <a16:creationId xmlns:a16="http://schemas.microsoft.com/office/drawing/2014/main" id="{8F47415D-9728-6C48-F11F-324EBC062B7A}"/>
              </a:ext>
            </a:extLst>
          </p:cNvPr>
          <p:cNvSpPr/>
          <p:nvPr/>
        </p:nvSpPr>
        <p:spPr>
          <a:xfrm>
            <a:off x="17631765" y="3608234"/>
            <a:ext cx="3384000" cy="33840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  <a:latin typeface="Ciutadella Rounded Regular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5D5D4CF-3875-84D3-6358-17BA967D2529}"/>
              </a:ext>
            </a:extLst>
          </p:cNvPr>
          <p:cNvSpPr txBox="1"/>
          <p:nvPr/>
        </p:nvSpPr>
        <p:spPr>
          <a:xfrm>
            <a:off x="17790911" y="4875044"/>
            <a:ext cx="3065707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>
                <a:ln>
                  <a:noFill/>
                </a:ln>
                <a:solidFill>
                  <a:srgbClr val="D5D5D5">
                    <a:lumMod val="50000"/>
                  </a:srgbClr>
                </a:solidFill>
                <a:effectLst/>
                <a:uLnTx/>
                <a:uFillTx/>
                <a:latin typeface="Ciutadella Rounded Regular"/>
              </a:rPr>
              <a:t>Biopsies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D5D5D5">
                  <a:lumMod val="50000"/>
                </a:srgbClr>
              </a:solidFill>
              <a:effectLst/>
              <a:uLnTx/>
              <a:uFillTx/>
              <a:latin typeface="Ciutadella Rounded Regular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EFD9C5B-A699-177E-0332-2E4B4F2372A8}"/>
              </a:ext>
            </a:extLst>
          </p:cNvPr>
          <p:cNvSpPr txBox="1"/>
          <p:nvPr/>
        </p:nvSpPr>
        <p:spPr>
          <a:xfrm>
            <a:off x="16283690" y="8219908"/>
            <a:ext cx="608015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iutadella Rounded Regular"/>
              </a:rPr>
              <a:t>Modélisation de la pertinence des biopsies </a:t>
            </a:r>
          </a:p>
        </p:txBody>
      </p:sp>
    </p:spTree>
    <p:extLst>
      <p:ext uri="{BB962C8B-B14F-4D97-AF65-F5344CB8AC3E}">
        <p14:creationId xmlns:p14="http://schemas.microsoft.com/office/powerpoint/2010/main" val="3422839611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1_BasicWhite">
  <a:themeElements>
    <a:clrScheme name="Personnalisé 1">
      <a:dk1>
        <a:srgbClr val="4A1175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Ciutadella Rounded Regular"/>
        <a:ea typeface="Ciutadella Rounded Regular"/>
        <a:cs typeface="Ciutadella Rounded Regular"/>
      </a:majorFont>
      <a:minorFont>
        <a:latin typeface="Ciutadella Rounded Regular"/>
        <a:ea typeface="Ciutadella Rounded Regular"/>
        <a:cs typeface="Ciutadella Rounded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iutadella Rounde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Ciutadella Rounde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Personnalisé 46">
      <a:dk1>
        <a:sysClr val="windowText" lastClr="000000"/>
      </a:dk1>
      <a:lt1>
        <a:sysClr val="window" lastClr="FFFFFF"/>
      </a:lt1>
      <a:dk2>
        <a:srgbClr val="D0CECE"/>
      </a:dk2>
      <a:lt2>
        <a:srgbClr val="44546A"/>
      </a:lt2>
      <a:accent1>
        <a:srgbClr val="4A1276"/>
      </a:accent1>
      <a:accent2>
        <a:srgbClr val="E7376B"/>
      </a:accent2>
      <a:accent3>
        <a:srgbClr val="D0CECE"/>
      </a:accent3>
      <a:accent4>
        <a:srgbClr val="848181"/>
      </a:accent4>
      <a:accent5>
        <a:srgbClr val="4A1276"/>
      </a:accent5>
      <a:accent6>
        <a:srgbClr val="E7376B"/>
      </a:accent6>
      <a:hlink>
        <a:srgbClr val="D0CECE"/>
      </a:hlink>
      <a:folHlink>
        <a:srgbClr val="848181"/>
      </a:folHlink>
    </a:clrScheme>
    <a:fontScheme name="Personnalisé 58">
      <a:majorFont>
        <a:latin typeface="CiutadellaW04-Medium"/>
        <a:ea typeface=""/>
        <a:cs typeface=""/>
      </a:majorFont>
      <a:minorFont>
        <a:latin typeface="CiutadellaW04-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Ciutadella Rounded Regular"/>
        <a:ea typeface="Ciutadella Rounded Regular"/>
        <a:cs typeface="Ciutadella Rounded Regular"/>
      </a:majorFont>
      <a:minorFont>
        <a:latin typeface="Ciutadella Rounded Regular"/>
        <a:ea typeface="Ciutadella Rounded Regular"/>
        <a:cs typeface="Ciutadella Rounded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iutadella Rounde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Ciutadella Rounde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0596EE36843488A00242333E633D5" ma:contentTypeVersion="13" ma:contentTypeDescription="Crée un document." ma:contentTypeScope="" ma:versionID="0fd7a23abe61989dddea059405edcf74">
  <xsd:schema xmlns:xsd="http://www.w3.org/2001/XMLSchema" xmlns:xs="http://www.w3.org/2001/XMLSchema" xmlns:p="http://schemas.microsoft.com/office/2006/metadata/properties" xmlns:ns2="893947f9-de2c-44e4-aba5-99e3cb5d0afe" xmlns:ns3="ce5da7ab-9be8-49c4-a592-056114f85a48" targetNamespace="http://schemas.microsoft.com/office/2006/metadata/properties" ma:root="true" ma:fieldsID="4c37ca6c9a2bfbe80f53fc347154644f" ns2:_="" ns3:_="">
    <xsd:import namespace="893947f9-de2c-44e4-aba5-99e3cb5d0afe"/>
    <xsd:import namespace="ce5da7ab-9be8-49c4-a592-056114f85a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947f9-de2c-44e4-aba5-99e3cb5d0a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c35cd8a2-921a-4884-959d-d1b972b212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da7ab-9be8-49c4-a592-056114f85a4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c7bd336-9a2d-49fc-b837-28f649f65b04}" ma:internalName="TaxCatchAll" ma:showField="CatchAllData" ma:web="ce5da7ab-9be8-49c4-a592-056114f85a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216673-4E0F-4226-8AE0-38CB1CCE60AB}"/>
</file>

<file path=customXml/itemProps2.xml><?xml version="1.0" encoding="utf-8"?>
<ds:datastoreItem xmlns:ds="http://schemas.openxmlformats.org/officeDocument/2006/customXml" ds:itemID="{055BCD5E-8A69-412E-98DB-F29211064432}"/>
</file>

<file path=docProps/app.xml><?xml version="1.0" encoding="utf-8"?>
<Properties xmlns="http://schemas.openxmlformats.org/officeDocument/2006/extended-properties" xmlns:vt="http://schemas.openxmlformats.org/officeDocument/2006/docPropsVTypes">
  <TotalTime>24792</TotalTime>
  <Words>490</Words>
  <Application>Microsoft Macintosh PowerPoint</Application>
  <PresentationFormat>Personnalisé</PresentationFormat>
  <Paragraphs>78</Paragraphs>
  <Slides>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9" baseType="lpstr">
      <vt:lpstr>Arial</vt:lpstr>
      <vt:lpstr>Ciutadella Rounded Light</vt:lpstr>
      <vt:lpstr>Ciutadella Rounded Medium</vt:lpstr>
      <vt:lpstr>Ciutadella Rounded Regular</vt:lpstr>
      <vt:lpstr>Ciutadella W04 Medium</vt:lpstr>
      <vt:lpstr>CiutadellaW04-Medium</vt:lpstr>
      <vt:lpstr>CiutadellaW04-Reg</vt:lpstr>
      <vt:lpstr>Helvetica Neue Medium</vt:lpstr>
      <vt:lpstr>21_BasicWhite</vt:lpstr>
      <vt:lpstr>Thème Office</vt:lpstr>
      <vt:lpstr>Diapositive think-cell</vt:lpstr>
      <vt:lpstr>LE NUMÉRIQUE AU SERVICE DE LA SANTÉ POUR TOUS, PARTOUT</vt:lpstr>
      <vt:lpstr>La télésurveillance est rentrée dans le droit commun à partir de 2023</vt:lpstr>
      <vt:lpstr>Présentation PowerPoint</vt:lpstr>
      <vt:lpstr>Présentation PowerPoint</vt:lpstr>
      <vt:lpstr>Présentation PowerPoint</vt:lpstr>
      <vt:lpstr>Une utilisation de l’intelligence artificielle pour la   reconnaissance automatique des résultats de biologie</vt:lpstr>
      <vt:lpstr>Une utilisation de l’intelligence artificielle pour la   prédiction des ruptures dans les parcours</vt:lpstr>
      <vt:lpstr>D’autres projets sont en cours mobilisent  l’intelligence artificielle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NUMÉRIQUE AU SERVICE DE LA SANTÉ POUR TOUS, PARTOUT</dc:title>
  <cp:lastModifiedBy>Daniel SZEFTEL</cp:lastModifiedBy>
  <cp:revision>12</cp:revision>
  <dcterms:modified xsi:type="dcterms:W3CDTF">2024-06-13T05:26:28Z</dcterms:modified>
</cp:coreProperties>
</file>