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5" r:id="rId2"/>
  </p:sldIdLst>
  <p:sldSz cx="12192000" cy="6858000"/>
  <p:notesSz cx="6797675" cy="9926638"/>
  <p:embeddedFontLst>
    <p:embeddedFont>
      <p:font typeface="Museo 300" panose="02000000000000000000" charset="0"/>
      <p:regular r:id="rId5"/>
      <p:italic r:id="rId6"/>
    </p:embeddedFont>
    <p:embeddedFont>
      <p:font typeface="Museo 500" panose="02000000000000000000" charset="0"/>
      <p:regular r:id="rId7"/>
      <p:italic r:id="rId8"/>
    </p:embeddedFont>
    <p:embeddedFont>
      <p:font typeface="Museo 700" panose="02000000000000000000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C90"/>
    <a:srgbClr val="B1337A"/>
    <a:srgbClr val="BCA286"/>
    <a:srgbClr val="E46B0B"/>
    <a:srgbClr val="529ABA"/>
    <a:srgbClr val="FF9933"/>
    <a:srgbClr val="AB106F"/>
    <a:srgbClr val="C8AA81"/>
    <a:srgbClr val="FFCC00"/>
    <a:srgbClr val="A4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94660"/>
  </p:normalViewPr>
  <p:slideViewPr>
    <p:cSldViewPr>
      <p:cViewPr varScale="1">
        <p:scale>
          <a:sx n="97" d="100"/>
          <a:sy n="97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443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customXml" Target="../customXml/item3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8055"/>
          </a:xfrm>
          <a:prstGeom prst="rect">
            <a:avLst/>
          </a:prstGeom>
        </p:spPr>
        <p:txBody>
          <a:bodyPr vert="horz" lIns="95390" tIns="47697" rIns="95390" bIns="47697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8055"/>
          </a:xfrm>
          <a:prstGeom prst="rect">
            <a:avLst/>
          </a:prstGeom>
        </p:spPr>
        <p:txBody>
          <a:bodyPr vert="horz" lIns="95390" tIns="47697" rIns="95390" bIns="47697" rtlCol="0"/>
          <a:lstStyle>
            <a:lvl1pPr algn="r">
              <a:defRPr sz="1300"/>
            </a:lvl1pPr>
          </a:lstStyle>
          <a:p>
            <a:fld id="{17A38844-598F-439D-BD57-0332D1B605C9}" type="datetimeFigureOut">
              <a:rPr lang="fr-FR" smtClean="0"/>
              <a:t>11/06/2024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490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22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4" r="2310" b="53796"/>
          <a:stretch/>
        </p:blipFill>
        <p:spPr>
          <a:xfrm flipH="1">
            <a:off x="0" y="5949280"/>
            <a:ext cx="5375920" cy="908720"/>
          </a:xfrm>
          <a:prstGeom prst="rect">
            <a:avLst/>
          </a:prstGeom>
        </p:spPr>
      </p:pic>
      <p:grpSp>
        <p:nvGrpSpPr>
          <p:cNvPr id="5" name="Groupe 4"/>
          <p:cNvGrpSpPr/>
          <p:nvPr userDrawn="1"/>
        </p:nvGrpSpPr>
        <p:grpSpPr>
          <a:xfrm rot="2500860">
            <a:off x="-1747012" y="-2182665"/>
            <a:ext cx="7586042" cy="6803710"/>
            <a:chOff x="-808823" y="-1194977"/>
            <a:chExt cx="5806625" cy="52078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00"/>
            <a:stretch/>
          </p:blipFill>
          <p:spPr>
            <a:xfrm rot="16674479">
              <a:off x="-1626563" y="-377237"/>
              <a:ext cx="5120906" cy="3485426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08"/>
            <a:stretch/>
          </p:blipFill>
          <p:spPr>
            <a:xfrm rot="17616818" flipV="1">
              <a:off x="1191468" y="206488"/>
              <a:ext cx="4556914" cy="30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19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4" r="2310" b="53796"/>
          <a:stretch/>
        </p:blipFill>
        <p:spPr>
          <a:xfrm flipH="1">
            <a:off x="0" y="5949280"/>
            <a:ext cx="5375920" cy="9087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3" b="48107"/>
          <a:stretch/>
        </p:blipFill>
        <p:spPr>
          <a:xfrm>
            <a:off x="0" y="566334"/>
            <a:ext cx="12192000" cy="2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4" r="2310" b="53796"/>
          <a:stretch/>
        </p:blipFill>
        <p:spPr>
          <a:xfrm flipH="1">
            <a:off x="0" y="5949280"/>
            <a:ext cx="5375920" cy="9087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3" b="48107"/>
          <a:stretch/>
        </p:blipFill>
        <p:spPr>
          <a:xfrm>
            <a:off x="3863752" y="566334"/>
            <a:ext cx="8328248" cy="2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33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4" r="2310" b="53796"/>
          <a:stretch/>
        </p:blipFill>
        <p:spPr>
          <a:xfrm flipH="1">
            <a:off x="0" y="5949280"/>
            <a:ext cx="537592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49" r:id="rId4"/>
    <p:sldLayoutId id="214748365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222A1A-A1DD-F943-B693-75F513805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640769"/>
            <a:ext cx="6996202" cy="41780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025BA6-017F-EB47-BD3E-D8C9C9489CF0}"/>
              </a:ext>
            </a:extLst>
          </p:cNvPr>
          <p:cNvSpPr/>
          <p:nvPr/>
        </p:nvSpPr>
        <p:spPr>
          <a:xfrm>
            <a:off x="563408" y="807158"/>
            <a:ext cx="9649072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AB106F"/>
                </a:solidFill>
                <a:latin typeface="Museo 700" panose="02000000000000000000" pitchFamily="50" charset="0"/>
              </a:rPr>
              <a:t>France Rein au service des patients atteints d’insuffisance rénale sur tout le territoire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51AB59-9B4E-D844-B0C1-55624F7A84DA}"/>
              </a:ext>
            </a:extLst>
          </p:cNvPr>
          <p:cNvSpPr txBox="1"/>
          <p:nvPr/>
        </p:nvSpPr>
        <p:spPr>
          <a:xfrm>
            <a:off x="551384" y="1844824"/>
            <a:ext cx="51634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AB106F"/>
                </a:solidFill>
                <a:latin typeface="Museo 300" panose="02000000000000000000" pitchFamily="50" charset="0"/>
              </a:rPr>
              <a:t>La prévention : </a:t>
            </a:r>
            <a:r>
              <a:rPr lang="fr-FR" sz="1600" dirty="0">
                <a:solidFill>
                  <a:srgbClr val="AB106F"/>
                </a:solidFill>
                <a:latin typeface="Museo 300" panose="02000000000000000000" pitchFamily="50" charset="0"/>
              </a:rPr>
              <a:t>l’évolution de la maladie rénale, en informant, en dépistant et en encourageant la recherche médicale afin de réduire le nombre de personnes entrant chaque année en traitement de suppléance.</a:t>
            </a:r>
          </a:p>
          <a:p>
            <a:endParaRPr lang="fr-FR" sz="1600" dirty="0">
              <a:solidFill>
                <a:srgbClr val="AB106F"/>
              </a:solidFill>
              <a:latin typeface="Museo 300" panose="02000000000000000000" pitchFamily="50" charset="0"/>
            </a:endParaRPr>
          </a:p>
          <a:p>
            <a:r>
              <a:rPr lang="fr-FR" sz="1600" b="1" dirty="0">
                <a:solidFill>
                  <a:srgbClr val="AB106F"/>
                </a:solidFill>
                <a:latin typeface="Museo 300" panose="02000000000000000000" pitchFamily="50" charset="0"/>
              </a:rPr>
              <a:t>L’influence: </a:t>
            </a:r>
            <a:r>
              <a:rPr lang="fr-FR" sz="1600" dirty="0">
                <a:solidFill>
                  <a:srgbClr val="AB106F"/>
                </a:solidFill>
                <a:latin typeface="Museo 300" panose="02000000000000000000" pitchFamily="50" charset="0"/>
              </a:rPr>
              <a:t>les pouvoirs publics dans la définition des politiques de santé. Faire reconnaître la maladie rénale comme un enjeu de santé publique majeur.</a:t>
            </a:r>
          </a:p>
          <a:p>
            <a:r>
              <a:rPr lang="fr-FR" sz="1600" dirty="0">
                <a:solidFill>
                  <a:srgbClr val="AB106F"/>
                </a:solidFill>
                <a:latin typeface="Museo 300" panose="02000000000000000000" pitchFamily="50" charset="0"/>
              </a:rPr>
              <a:t>Partenaire privilégié de la société savante en néphrologie : la SFNDT</a:t>
            </a:r>
          </a:p>
          <a:p>
            <a:endParaRPr lang="fr-FR" sz="1600" dirty="0">
              <a:solidFill>
                <a:srgbClr val="AB106F"/>
              </a:solidFill>
              <a:latin typeface="Museo 300" panose="02000000000000000000" pitchFamily="50" charset="0"/>
            </a:endParaRPr>
          </a:p>
          <a:p>
            <a:r>
              <a:rPr lang="fr-FR" sz="1600" b="1" dirty="0">
                <a:solidFill>
                  <a:srgbClr val="AB106F"/>
                </a:solidFill>
                <a:latin typeface="Museo 300" panose="02000000000000000000" pitchFamily="50" charset="0"/>
              </a:rPr>
              <a:t>L’amélioration : </a:t>
            </a:r>
            <a:r>
              <a:rPr lang="fr-FR" sz="1600" dirty="0">
                <a:solidFill>
                  <a:srgbClr val="AB106F"/>
                </a:solidFill>
                <a:latin typeface="Museo 300" panose="02000000000000000000" pitchFamily="50" charset="0"/>
              </a:rPr>
              <a:t>la qualité de vie et de traitement des patients en les aidant à construire leur projet de vie avec la maladie, soutenir leurs proches.</a:t>
            </a:r>
          </a:p>
          <a:p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33603B-DDD8-284A-9E99-9DA802F96F8E}"/>
              </a:ext>
            </a:extLst>
          </p:cNvPr>
          <p:cNvSpPr txBox="1"/>
          <p:nvPr/>
        </p:nvSpPr>
        <p:spPr>
          <a:xfrm>
            <a:off x="4295800" y="-171400"/>
            <a:ext cx="7776864" cy="75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3200" dirty="0">
                <a:solidFill>
                  <a:srgbClr val="AB106F"/>
                </a:solidFill>
                <a:latin typeface="Museo 500" panose="02000000000000000000" pitchFamily="50" charset="0"/>
              </a:rPr>
              <a:t>PRÉSENTATION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AF58B7-97B8-4746-B7DD-AFF3E052C8D9}"/>
              </a:ext>
            </a:extLst>
          </p:cNvPr>
          <p:cNvSpPr txBox="1"/>
          <p:nvPr/>
        </p:nvSpPr>
        <p:spPr>
          <a:xfrm>
            <a:off x="6096000" y="594612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AB106F"/>
                </a:solidFill>
                <a:latin typeface="Museo 300" panose="02000000000000000000" pitchFamily="50" charset="0"/>
              </a:rPr>
              <a:t>RUP : 1991</a:t>
            </a:r>
          </a:p>
          <a:p>
            <a:r>
              <a:rPr lang="fr-FR" sz="1400" b="1" dirty="0">
                <a:solidFill>
                  <a:srgbClr val="AB106F"/>
                </a:solidFill>
                <a:latin typeface="Museo 300" panose="02000000000000000000" pitchFamily="50" charset="0"/>
              </a:rPr>
              <a:t>Agrément Haute Autorité de Santé  : 2012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84566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0596EE36843488A00242333E633D5" ma:contentTypeVersion="13" ma:contentTypeDescription="Crée un document." ma:contentTypeScope="" ma:versionID="0fd7a23abe61989dddea059405edcf74">
  <xsd:schema xmlns:xsd="http://www.w3.org/2001/XMLSchema" xmlns:xs="http://www.w3.org/2001/XMLSchema" xmlns:p="http://schemas.microsoft.com/office/2006/metadata/properties" xmlns:ns2="893947f9-de2c-44e4-aba5-99e3cb5d0afe" xmlns:ns3="ce5da7ab-9be8-49c4-a592-056114f85a48" targetNamespace="http://schemas.microsoft.com/office/2006/metadata/properties" ma:root="true" ma:fieldsID="4c37ca6c9a2bfbe80f53fc347154644f" ns2:_="" ns3:_="">
    <xsd:import namespace="893947f9-de2c-44e4-aba5-99e3cb5d0afe"/>
    <xsd:import namespace="ce5da7ab-9be8-49c4-a592-056114f85a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947f9-de2c-44e4-aba5-99e3cb5d0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c35cd8a2-921a-4884-959d-d1b972b21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da7ab-9be8-49c4-a592-056114f85a4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c7bd336-9a2d-49fc-b837-28f649f65b04}" ma:internalName="TaxCatchAll" ma:showField="CatchAllData" ma:web="ce5da7ab-9be8-49c4-a592-056114f85a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3947f9-de2c-44e4-aba5-99e3cb5d0afe">
      <Terms xmlns="http://schemas.microsoft.com/office/infopath/2007/PartnerControls"/>
    </lcf76f155ced4ddcb4097134ff3c332f>
    <TaxCatchAll xmlns="ce5da7ab-9be8-49c4-a592-056114f85a48" xsi:nil="true"/>
  </documentManagement>
</p:properties>
</file>

<file path=customXml/itemProps1.xml><?xml version="1.0" encoding="utf-8"?>
<ds:datastoreItem xmlns:ds="http://schemas.openxmlformats.org/officeDocument/2006/customXml" ds:itemID="{5ACE62A5-5D30-4C55-BF2C-E7D508ECD9D1}"/>
</file>

<file path=customXml/itemProps2.xml><?xml version="1.0" encoding="utf-8"?>
<ds:datastoreItem xmlns:ds="http://schemas.openxmlformats.org/officeDocument/2006/customXml" ds:itemID="{D15714CA-FAFB-4611-B296-A657AD459528}"/>
</file>

<file path=customXml/itemProps3.xml><?xml version="1.0" encoding="utf-8"?>
<ds:datastoreItem xmlns:ds="http://schemas.openxmlformats.org/officeDocument/2006/customXml" ds:itemID="{CF745918-9A45-49A3-BA05-9871D45C2F63}"/>
</file>

<file path=docProps/app.xml><?xml version="1.0" encoding="utf-8"?>
<Properties xmlns="http://schemas.openxmlformats.org/officeDocument/2006/extended-properties" xmlns:vt="http://schemas.openxmlformats.org/officeDocument/2006/docPropsVTypes">
  <TotalTime>33125</TotalTime>
  <Words>124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Museo 300</vt:lpstr>
      <vt:lpstr>Museo 700</vt:lpstr>
      <vt:lpstr>Arial</vt:lpstr>
      <vt:lpstr>Calibri</vt:lpstr>
      <vt:lpstr>Museo 500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Thierry Vignolles</dc:creator>
  <cp:lastModifiedBy>Sadio TRAORE</cp:lastModifiedBy>
  <cp:revision>848</cp:revision>
  <cp:lastPrinted>2023-05-23T13:07:24Z</cp:lastPrinted>
  <dcterms:created xsi:type="dcterms:W3CDTF">2012-05-03T09:53:47Z</dcterms:created>
  <dcterms:modified xsi:type="dcterms:W3CDTF">2024-06-11T10:08:17Z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0x010100D980596EE36843488A00242333E633D5</vt:lpwstr>
  </property>
</Properties>
</file>